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96" r:id="rId3"/>
    <p:sldId id="389" r:id="rId4"/>
    <p:sldId id="257" r:id="rId5"/>
    <p:sldId id="407" r:id="rId6"/>
    <p:sldId id="390" r:id="rId7"/>
    <p:sldId id="392" r:id="rId8"/>
    <p:sldId id="393" r:id="rId9"/>
    <p:sldId id="397" r:id="rId10"/>
    <p:sldId id="400" r:id="rId11"/>
    <p:sldId id="398" r:id="rId12"/>
    <p:sldId id="406" r:id="rId13"/>
    <p:sldId id="395" r:id="rId14"/>
    <p:sldId id="403" r:id="rId15"/>
    <p:sldId id="404" r:id="rId16"/>
    <p:sldId id="394" r:id="rId17"/>
    <p:sldId id="258" r:id="rId18"/>
    <p:sldId id="259" r:id="rId19"/>
    <p:sldId id="260" r:id="rId20"/>
    <p:sldId id="268" r:id="rId21"/>
    <p:sldId id="269" r:id="rId22"/>
    <p:sldId id="270" r:id="rId23"/>
    <p:sldId id="271" r:id="rId24"/>
    <p:sldId id="261" r:id="rId25"/>
    <p:sldId id="264" r:id="rId26"/>
    <p:sldId id="365" r:id="rId27"/>
    <p:sldId id="368" r:id="rId28"/>
    <p:sldId id="369" r:id="rId29"/>
    <p:sldId id="405" r:id="rId30"/>
    <p:sldId id="366" r:id="rId31"/>
    <p:sldId id="373" r:id="rId32"/>
    <p:sldId id="370" r:id="rId33"/>
    <p:sldId id="371" r:id="rId34"/>
    <p:sldId id="372" r:id="rId35"/>
    <p:sldId id="265" r:id="rId36"/>
    <p:sldId id="376" r:id="rId37"/>
    <p:sldId id="377" r:id="rId38"/>
    <p:sldId id="379" r:id="rId39"/>
    <p:sldId id="378" r:id="rId40"/>
    <p:sldId id="380" r:id="rId41"/>
    <p:sldId id="381" r:id="rId42"/>
    <p:sldId id="382" r:id="rId43"/>
    <p:sldId id="384" r:id="rId44"/>
    <p:sldId id="383" r:id="rId45"/>
    <p:sldId id="387" r:id="rId46"/>
    <p:sldId id="388" r:id="rId47"/>
    <p:sldId id="266" r:id="rId48"/>
    <p:sldId id="267" r:id="rId49"/>
    <p:sldId id="385" r:id="rId50"/>
    <p:sldId id="402" r:id="rId51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FC7"/>
    <a:srgbClr val="B0DCFE"/>
    <a:srgbClr val="A9B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4"/>
    <p:restoredTop sz="94752"/>
  </p:normalViewPr>
  <p:slideViewPr>
    <p:cSldViewPr showGuides="1">
      <p:cViewPr>
        <p:scale>
          <a:sx n="96" d="100"/>
          <a:sy n="96" d="100"/>
        </p:scale>
        <p:origin x="664" y="600"/>
      </p:cViewPr>
      <p:guideLst>
        <p:guide orient="horz" pos="102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9658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547243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13C419-10E8-4216-A6CC-B7C8A23909AD}" type="datetimeFigureOut">
              <a:rPr lang="de-DE"/>
              <a:t>09.12.25</a:t>
            </a:fld>
            <a:endParaRPr lang="de-DE"/>
          </a:p>
        </p:txBody>
      </p:sp>
      <p:sp>
        <p:nvSpPr>
          <p:cNvPr id="1624188530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93120423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4456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66547651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F66CAD1-FD47-46B0-9C16-1B81F4E690E0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AC788-7005-FAB5-F4E2-7D2BCCE6EB0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318F-6377-7697-C02E-20AC80524D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AB3BB-C6A7-E29F-F309-68A4F6907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AD563-1236-8483-1D87-C19AC69A15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C21F-49EE-7593-913C-CF5D5D728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870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9B0E-4834-CCD6-8A3F-1AD394B7D6D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C9AFC-9C9E-10C0-6092-837DF559F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C22AF-64E4-99B5-6F67-703411E14B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E5C8-3BB0-E5FD-056C-19A59DEC4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891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932F-6CF4-3484-C519-C4EEB119D9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17613-D2CA-F0C6-9322-C71F068E7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23FE9-0AAE-FDBA-22F9-72A9359521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1E804-84E8-6FE6-86F3-09CB7D493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4281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31C2-7C3A-3FBF-9475-9706482EDE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847DA-DE61-021E-7A37-7A0009CC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B9AAD-818F-58A5-0816-986B432EC7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F5704-DD9D-75F5-A11A-842E13884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484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8D25-3953-FEF5-422F-AC02A31AD09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12F34-66F9-9A21-2ED5-FFD3A419E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0BE77-5DA4-2B80-DD73-48E1DA1E6C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0C17B-FED9-A30D-F84E-9318820D8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92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5635-6EF3-E83C-94F1-A142EAB070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CE726-609A-4C37-D654-4FFBC0C40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55B7B-31F7-D183-3015-913252294C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5350-4BFE-30D8-F2C4-23FBB02BC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499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48F9-6358-FA88-E1D1-62ECD74D032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D7FF5-0E31-1355-1B36-2BA7DAD4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8E968-C4A4-BE12-9529-DC51E8E85C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B563-7013-3EC8-0351-1E9AA2530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494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8201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399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871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4605F9-D689-6BB7-4483-3EDCFED1E3A3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88A38-DDD5-38A0-C5AE-F21E0B00A5F0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86B7-E8FA-43AE-4D61-B46E41C0A7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45CA4-D0E8-8DAE-40C3-33A7DDEC1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CEBF5-B117-7825-8D8E-1AD0354FCE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B1B1-9297-7947-0523-80BA5FF5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59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A4F6A-519C-C617-99E7-BB081C1C5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806C-59B0-A0FC-7C1D-79273AEC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F9D7-DAC7-800E-D3C9-5FCC300649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B868-5497-A1E8-8148-4B2A526D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1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DBE2-7381-1C03-8407-3597512B6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9770-4AA2-B579-15DE-B20476FA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990BE-94A6-F044-4C6F-74E2D74427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5C77-19DA-09DD-F923-CABD02098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4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D1B-822F-57DA-1EA7-BBEBAE265D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F5046-4B70-AA9A-BB57-4BFED8829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5E7D-80B6-E230-BDB4-70F214E3F8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6D3-F2CB-874C-0EA6-2EDAAC30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22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CB5E-E32A-CC07-0E16-BE78F5EE35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4F8B8-5D5C-B78F-8B4C-52A2079EB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68782-26B6-21CB-23CC-46F7C23BF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54E3-00FA-9AF8-0B1A-05BD701C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3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65877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0668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829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E7AF2-5027-E903-5179-A50893F5A38C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E9A-A643-ABCF-929E-5832F004FB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D6B5-994F-5CC2-B419-68CAEF2D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479BF-96DE-F520-C8E3-E641E87FB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A208-6979-C43F-F8F7-F9A9E5FE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775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E942-5694-2870-D0F0-333D80BFE3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D1A8-A2E3-7113-32DA-8642E2164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F0F74-9E32-59CC-915D-C742ACA8A9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CF7C-ABDB-98BE-4927-31EEA6D29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52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6FB-E4BD-81A4-D910-B92E5A8043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58A02-CFC0-1F7F-0C15-7D463527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4BBD-9BEE-4017-81B6-FF2AEDE27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3036D-9769-BE54-F893-DF394BE5F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1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6D22-2BC2-CBE6-72CD-C959E8FAA0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2D7D8-41FB-27A8-8596-CDFD17A3D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7BBCC-921A-6A20-316D-173A9A04D5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FDF4-9B6C-CA75-4E5F-853867DEB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304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47F6-AB92-0437-441B-3A11BD80FB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659-E1C8-9CEC-85F3-2BFC37F7A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5ACF4-E6F0-1B52-55D6-57B681E8D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CD86-2E40-12EC-D893-835527AF9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213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6CD4-8024-CBCE-E65A-386AB6FE8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E2B7-8E13-C6A1-3545-93C14FC47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C9EA-1155-D8E3-FE68-5C3391695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349-2CBA-A8EB-C3DA-9D64E4D2D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7A2-6DD4-9BF5-0ED2-21BEC6148C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8EFD-31A1-963C-640A-05395A8C3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C4FCA-2B16-354C-0AFE-83316FE90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72CB-257F-BFB6-1E89-CFE7DCBA2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665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D8EF-CC90-3335-3D0D-E1C2C96262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FBB5A-7C3B-3CBD-7A87-6AF1DA01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36246-53B5-7B63-3F90-0B7DB7CB8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DBEA-B0A5-F2FF-8867-ACF2A8872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830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B238-2064-BB02-10ED-DC133E6962A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F4B2C-6189-A013-B30E-BDE7697C3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65C58-CB93-3C43-5901-FF61837D2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F79B-D56C-B3B1-EC58-1A37895D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548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4BC9-BC52-4B22-79EA-9995D52962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4097C-DE14-EDBF-4DB8-9491A32C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AC60-09E2-9574-772F-DA6A3A3416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F18E-9ADA-188D-C794-558E52EC0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29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1129-9384-B4A7-68B1-BBB1391B4D2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BC1D-C7A4-065A-B5C3-77062A2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0197-61FC-64A8-F321-F24E9F59F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DAEB-2370-8F16-7C63-8CFEE42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7365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E24C-B304-6E4E-0491-56ADB8DFC1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4C744-219B-4821-D8A9-168C93412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3B478-54D9-82F4-F981-71F0F9D6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A69F2-5F17-2A01-AB5E-F0CB1D675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6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9161-BEA5-9412-0C69-CF310FEE9A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38880-5010-2184-A502-1D644AC82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FCE10-4ED7-36B1-A4C3-8F9A00C6C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9B15-264F-C103-7284-024343934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816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82A1-ED30-7889-1263-F9785DF34D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CBFC-4F1A-DE43-C970-D02C3177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398E-94E7-196C-8EA4-38C756543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33BD-45C5-EB30-AC9E-C5852FD2E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998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7D0A-EFB4-BBAA-4C24-B9F0506463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1D123-46A7-E649-8CC1-6888DA42C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12125-F3A6-B559-D65F-5FBE855AC3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50543-ED80-1BFA-9A17-AC1A4995F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1675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56C8-CE95-B8CA-5197-E95A0CD6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A42-0E92-E56F-CE68-327865CD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98A3-31A9-E27C-7F4C-DCF8A170B6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A860-68C4-61CD-41C2-529CE4C3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8050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96DE-10ED-AAEF-07B4-CDB492381F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B619-CFEA-7D8B-8695-7473C921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7A02C-BFFE-9BD6-E6D8-50FE8B22B2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BE7B-EA0D-D653-8554-925938DE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845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22E-4326-5766-6FB9-EBF70C7FAE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6C561-FF22-2BA3-3F3D-1D79203B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9CA8-B7FD-3F1A-AA80-B688537BA4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DD83-BB9B-5523-BFB4-7221AD02A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37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1E6-7054-07A6-EEAD-D1DE4CC178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B768A-D5F4-DF3B-B08E-EF8F2C47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D65D-C62E-4BED-0F35-ED2F094873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B1D9-9934-975F-7854-9671B4149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1435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792-F1B0-CDD3-D13C-65CB54B87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D396-0144-4809-3691-C7B217EA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033CA-85ED-ED07-9239-DA3BF6647A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65F-0DE5-7F98-0661-9B3380662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5499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204-F08E-F815-6DB2-92682CBA8F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D98E-F35B-87E0-DE5F-ACB8DBC2E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D103-3D4D-0AE5-55F3-31B142599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69E1-CCD3-DDF0-D4AE-81F0EF8E5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67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BFE-82C6-D682-869F-6CC904AFFF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3CF2-6FB8-E6D8-D6F2-3347B4DE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4D511-E3CE-D850-E4ED-A90702CF12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C473-175E-A6D1-075E-26AA18E49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9622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584-F63A-D606-2B05-6125618B38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C621-DD2B-0FFD-1A6D-B2978282F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45164-D979-654C-C28B-F65926D97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1EFD-764C-A996-AB67-D84FB62E6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1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4F2B9-25FF-32E0-F179-26BB65FCEAA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089E3-C352-9256-531B-CB595BC13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6BC09-871B-670F-F3D4-1A3909EDF4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39B26-FE7B-916F-0939-8BEA446F0B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10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77B4-A01B-8B7B-9DE6-0B460141BC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A2299-F490-0B32-C949-1C3204D91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D65AF-2A2C-04F4-1778-7017AD8A5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DFA5-A228-1C0F-940E-4365D2F2C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48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C5894-7118-BB0B-CF3E-1A8BD0F22C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C4F2B-3B07-2E3C-274A-69F6822B4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6EA80-D65E-1CAA-8E9A-CE18E9AFC7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AB946-6886-B84E-3289-6494D1950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78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1FB4-17C0-BC15-7B42-425A0646A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73D1F-485B-2EBE-6A11-DEA40FC09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E674C-5B64-6B3E-E4AD-335A79E212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7C840-DC83-01CB-0E0E-CEA7E02CA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266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77191-4EF7-0CDE-09FE-8C266A11F3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C9132-70B5-76DD-0F48-0B974981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CADCD-81ED-9D05-5BEB-689D0B77CC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0A29-3942-CAA6-D46B-6002931AA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89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A006-6382-9D94-5230-2AEDB8767E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75D89-095C-CEB8-DCB6-A56954D7A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8982-3DA3-2009-0040-5BF6B695DE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1996E-8274-1199-10E9-F8D176B2E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31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54579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7048674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0203319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13338301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7442559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332146366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4112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0236786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66720078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85408684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662159832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52130412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1455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767492021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543553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cap="none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98830763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236981895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</a:p>
        </p:txBody>
      </p:sp>
      <p:pic>
        <p:nvPicPr>
          <p:cNvPr id="1743702688" name="Picture 5" descr="Logo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931895" y="5888894"/>
            <a:ext cx="1224933" cy="440361"/>
          </a:xfrm>
          <a:prstGeom prst="rect">
            <a:avLst/>
          </a:prstGeom>
        </p:spPr>
      </p:pic>
      <p:pic>
        <p:nvPicPr>
          <p:cNvPr id="275543593" name="Grafik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95400" y="5857612"/>
            <a:ext cx="2664295" cy="512000"/>
          </a:xfrm>
          <a:prstGeom prst="rect">
            <a:avLst/>
          </a:prstGeom>
        </p:spPr>
      </p:pic>
      <p:pic>
        <p:nvPicPr>
          <p:cNvPr id="1805084888" name="Picture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3727942" y="5794446"/>
            <a:ext cx="1584175" cy="629255"/>
          </a:xfrm>
          <a:prstGeom prst="rect">
            <a:avLst/>
          </a:prstGeom>
        </p:spPr>
      </p:pic>
      <p:pic>
        <p:nvPicPr>
          <p:cNvPr id="602343574" name="Picture 2"/>
          <p:cNvPicPr>
            <a:picLocks noChangeAspect="1" noChangeArrowheads="1"/>
          </p:cNvPicPr>
          <p:nvPr userDrawn="1"/>
        </p:nvPicPr>
        <p:blipFill>
          <a:blip r:embed="rId5"/>
          <a:stretch/>
        </p:blipFill>
        <p:spPr bwMode="auto">
          <a:xfrm>
            <a:off x="10379689" y="5689971"/>
            <a:ext cx="1260927" cy="85532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1A1E7E-6B07-2D48-B665-4617BFF9D8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31986" y="4802694"/>
            <a:ext cx="4718513" cy="66693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0133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27630882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3692988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814046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38744173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876100985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60020724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516950" name="Title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64340830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63143"/>
            <a:ext cx="11449049" cy="4214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1595310108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77331889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66396481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 (klein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3878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89393449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78310"/>
            <a:ext cx="11449049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83990026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2006837438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77444325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97569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z="2800"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214897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5416172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587463803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60000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2124796898" name="Textplatzhalter 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776543266" name="Bildplatzhalter 4"/>
          <p:cNvSpPr>
            <a:spLocks noGrp="1"/>
          </p:cNvSpPr>
          <p:nvPr>
            <p:ph type="pic" sz="quarter" idx="15"/>
          </p:nvPr>
        </p:nvSpPr>
        <p:spPr bwMode="auto">
          <a:xfrm>
            <a:off x="6383338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805972518" name="Textplatzhalter 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276922475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460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22203956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47046686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964859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191772972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0857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1475" y="1563143"/>
            <a:ext cx="11449049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13443086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39971322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683608845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5" y="324000"/>
            <a:ext cx="11449049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pic>
        <p:nvPicPr>
          <p:cNvPr id="2" name="Google Shape;64;p6">
            <a:extLst>
              <a:ext uri="{FF2B5EF4-FFF2-40B4-BE49-F238E27FC236}">
                <a16:creationId xmlns:a16="http://schemas.microsoft.com/office/drawing/2014/main" id="{32D05FC0-A81E-9499-FDA9-E7346B435881}"/>
              </a:ext>
            </a:extLst>
          </p:cNvPr>
          <p:cNvPicPr preferRelativeResize="0"/>
          <p:nvPr userDrawn="1"/>
        </p:nvPicPr>
        <p:blipFill>
          <a:blip r:embed="rId11">
            <a:alphaModFix/>
          </a:blip>
          <a:stretch>
            <a:fillRect/>
          </a:stretch>
        </p:blipFill>
        <p:spPr bwMode="auto">
          <a:xfrm>
            <a:off x="10366982" y="5819280"/>
            <a:ext cx="1825018" cy="9639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113999"/>
        </a:lnSpc>
        <a:spcBef>
          <a:spcPts val="0"/>
        </a:spcBef>
        <a:buNone/>
        <a:defRPr sz="3200" b="1" cap="all" spc="1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image" Target="../media/image39.png"/><Relationship Id="rId3" Type="http://schemas.openxmlformats.org/officeDocument/2006/relationships/image" Target="../media/image28.emf"/><Relationship Id="rId7" Type="http://schemas.openxmlformats.org/officeDocument/2006/relationships/image" Target="../media/image62.emf"/><Relationship Id="rId12" Type="http://schemas.openxmlformats.org/officeDocument/2006/relationships/image" Target="../media/image6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27.emf"/><Relationship Id="rId10" Type="http://schemas.openxmlformats.org/officeDocument/2006/relationships/image" Target="../media/image65.emf"/><Relationship Id="rId4" Type="http://schemas.openxmlformats.org/officeDocument/2006/relationships/image" Target="../media/image26.emf"/><Relationship Id="rId9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image" Target="../media/image72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0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41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0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440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430.png"/><Relationship Id="rId5" Type="http://schemas.openxmlformats.org/officeDocument/2006/relationships/image" Target="../media/image290.png"/><Relationship Id="rId15" Type="http://schemas.openxmlformats.org/officeDocument/2006/relationships/image" Target="../media/image47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4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rxiv.org/abs/2101.11020v2" TargetMode="External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09/JSTARS.2021.3134785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JSTARS.2021.3095377" TargetMode="External"/><Relationship Id="rId3" Type="http://schemas.openxmlformats.org/officeDocument/2006/relationships/hyperlink" Target="https://doi.org/10.1007/s42484-024-00224-6" TargetMode="External"/><Relationship Id="rId7" Type="http://schemas.openxmlformats.org/officeDocument/2006/relationships/hyperlink" Target="https://doi.org/10.1109/IGARSS52108.2023.10282416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JSTARS.2023.3304122" TargetMode="External"/><Relationship Id="rId5" Type="http://schemas.openxmlformats.org/officeDocument/2006/relationships/hyperlink" Target="https://doi.org/10.1109/IGARSS46834.2022.9883949" TargetMode="External"/><Relationship Id="rId10" Type="http://schemas.openxmlformats.org/officeDocument/2006/relationships/hyperlink" Target="https://doi.org/10.1007/s13222-024-00464-7" TargetMode="External"/><Relationship Id="rId4" Type="http://schemas.openxmlformats.org/officeDocument/2006/relationships/hyperlink" Target="https://doi.org/10.1109/JSTARS.2023.3336926" TargetMode="External"/><Relationship Id="rId9" Type="http://schemas.openxmlformats.org/officeDocument/2006/relationships/hyperlink" Target="http://arxiv.org/abs/2407.17108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a.delilbasic@fz-juelich.d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hyperlink" Target="https://www.linkedin.com/in/delilbasi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CA6BB-43CE-042B-4FBB-00927E91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5" b="50001"/>
          <a:stretch>
            <a:fillRect/>
          </a:stretch>
        </p:blipFill>
        <p:spPr>
          <a:xfrm>
            <a:off x="-240704" y="0"/>
            <a:ext cx="12673408" cy="3429000"/>
          </a:xfrm>
          <a:prstGeom prst="rect">
            <a:avLst/>
          </a:prstGeom>
        </p:spPr>
      </p:pic>
      <p:sp>
        <p:nvSpPr>
          <p:cNvPr id="513600259" name="Titel 1"/>
          <p:cNvSpPr>
            <a:spLocks noGrp="1"/>
          </p:cNvSpPr>
          <p:nvPr>
            <p:ph type="ctrTitle"/>
          </p:nvPr>
        </p:nvSpPr>
        <p:spPr bwMode="auto">
          <a:xfrm>
            <a:off x="731838" y="3677902"/>
            <a:ext cx="10917168" cy="623404"/>
          </a:xfrm>
        </p:spPr>
        <p:txBody>
          <a:bodyPr/>
          <a:lstStyle/>
          <a:p>
            <a:pPr>
              <a:defRPr/>
            </a:pPr>
            <a:r>
              <a:rPr lang="en-US" dirty="0"/>
              <a:t>Quantum Computing in Remote Sensing</a:t>
            </a:r>
            <a:endParaRPr dirty="0"/>
          </a:p>
        </p:txBody>
      </p:sp>
      <p:sp>
        <p:nvSpPr>
          <p:cNvPr id="108206560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57642" y="4877410"/>
            <a:ext cx="10728325" cy="360000"/>
          </a:xfrm>
        </p:spPr>
        <p:txBody>
          <a:bodyPr/>
          <a:lstStyle/>
          <a:p>
            <a:pPr>
              <a:defRPr/>
            </a:pPr>
            <a:r>
              <a:rPr lang="en-US" cap="none" dirty="0"/>
              <a:t>December 10</a:t>
            </a:r>
            <a:r>
              <a:rPr lang="en-US" cap="none" baseline="30000" dirty="0"/>
              <a:t>th</a:t>
            </a:r>
            <a:r>
              <a:rPr lang="en-US" cap="none" dirty="0"/>
              <a:t>, 2025       Artur Miroszewski, Amer </a:t>
            </a:r>
            <a:r>
              <a:rPr lang="en-US" cap="none" dirty="0" err="1"/>
              <a:t>Delilbasic</a:t>
            </a:r>
            <a:endParaRPr lang="en-US" cap="none" dirty="0"/>
          </a:p>
        </p:txBody>
      </p:sp>
      <p:sp>
        <p:nvSpPr>
          <p:cNvPr id="1915133069" name="Textplatzhalter 3"/>
          <p:cNvSpPr>
            <a:spLocks noGrp="1"/>
          </p:cNvSpPr>
          <p:nvPr>
            <p:ph type="body" sz="quarter" idx="12"/>
          </p:nvPr>
        </p:nvSpPr>
        <p:spPr bwMode="auto">
          <a:xfrm>
            <a:off x="726053" y="4272150"/>
            <a:ext cx="10728325" cy="479388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2025 IEEE India Geoscience and Remote Sensing Symposium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783BC45-7E22-E5B3-8E17-F802EAB0F6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D2DC062-70F8-800F-5F90-CB2CF7610E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177B4597-9889-78A5-FF53-3FAA9EABB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10</a:t>
            </a:fld>
            <a:endParaRPr lang="de-DE"/>
          </a:p>
        </p:txBody>
      </p:sp>
      <p:pic>
        <p:nvPicPr>
          <p:cNvPr id="3" name="Picture 2" descr="A sphere with arrows and lines&#10;&#10;AI-generated content may be incorrect.">
            <a:extLst>
              <a:ext uri="{FF2B5EF4-FFF2-40B4-BE49-F238E27FC236}">
                <a16:creationId xmlns:a16="http://schemas.microsoft.com/office/drawing/2014/main" id="{B45F4B64-AF41-F7CB-A278-071DE2A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47009"/>
            <a:ext cx="3384376" cy="3384376"/>
          </a:xfrm>
          <a:prstGeom prst="rect">
            <a:avLst/>
          </a:prstGeom>
        </p:spPr>
      </p:pic>
      <p:pic>
        <p:nvPicPr>
          <p:cNvPr id="5" name="Picture 4" descr="A sphere with lines and a line in the center&#10;&#10;AI-generated content may be incorrect.">
            <a:extLst>
              <a:ext uri="{FF2B5EF4-FFF2-40B4-BE49-F238E27FC236}">
                <a16:creationId xmlns:a16="http://schemas.microsoft.com/office/drawing/2014/main" id="{AD0DB382-EA7B-56C2-AD78-D2AF4651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2" y="1747009"/>
            <a:ext cx="3384376" cy="3384376"/>
          </a:xfrm>
          <a:prstGeom prst="rect">
            <a:avLst/>
          </a:prstGeom>
        </p:spPr>
      </p:pic>
      <p:pic>
        <p:nvPicPr>
          <p:cNvPr id="7" name="Picture 6" descr="A white sphere with black arrows and lines&#10;&#10;AI-generated content may be incorrect.">
            <a:extLst>
              <a:ext uri="{FF2B5EF4-FFF2-40B4-BE49-F238E27FC236}">
                <a16:creationId xmlns:a16="http://schemas.microsoft.com/office/drawing/2014/main" id="{921DC7BF-C90A-94DB-FD9A-709411CCC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61" y="1736812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D808649-C261-7423-7397-450C6BDB20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7F7E56FF-EA11-1BAA-56A0-B1BBC7DDC9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20705CB-5F0B-5789-01AC-12F00268D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11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1AADE9D-FB8A-B2A8-D717-0F1775E9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27F8-3ECE-00B0-40BC-61DBD4DA9FFF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B9B4-3CFB-48DB-3A8D-127152601DB8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A9DD848-449D-78EF-C45F-5E959517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5B81B-0B00-62FC-664C-4C4D3C23389F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7CA3D-2450-CC55-C71D-9EE5D9343E47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29FED87-1551-0CB7-A22E-E22B44C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27CECA13-BA81-E338-1E40-038F3F1D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20FB762-FBF3-BA0A-DF7D-5D6D9C0D6F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AE94171-C49E-350C-EBF1-EC32D8A983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376893AA-C27B-3350-FE1F-A34164C6B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12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942249BF-E0CA-B60F-AC52-3A103EC9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080CD-09ED-E66B-B9EB-26E375999059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F0B2A-C85E-03C3-600F-C9A251629EF4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87C48B5-10BB-9BD9-2AC0-86BD17DF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E889A0-D8AA-395A-47E9-EC70DE905CED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70D0A-D9A1-6D58-EE86-00B5FDF38886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C7493CE0-65AC-FEF1-C9F1-0E1C9F9A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017377BB-7CD6-FE60-66CE-0139F283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5E0DA-B0C6-E358-F293-4F314B935423}"/>
              </a:ext>
            </a:extLst>
          </p:cNvPr>
          <p:cNvCxnSpPr/>
          <p:nvPr/>
        </p:nvCxnSpPr>
        <p:spPr bwMode="auto">
          <a:xfrm flipV="1">
            <a:off x="767408" y="1196752"/>
            <a:ext cx="7344816" cy="201622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A48A79-0064-3D89-75F4-7B8B3EA5790C}"/>
              </a:ext>
            </a:extLst>
          </p:cNvPr>
          <p:cNvCxnSpPr>
            <a:cxnSpLocks/>
          </p:cNvCxnSpPr>
          <p:nvPr/>
        </p:nvCxnSpPr>
        <p:spPr bwMode="auto">
          <a:xfrm>
            <a:off x="731364" y="1412776"/>
            <a:ext cx="7553143" cy="140299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980CA1-FAA2-6CEA-5D70-B5AB5F88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13" y="4149080"/>
            <a:ext cx="362646" cy="377756"/>
          </a:xfrm>
          <a:prstGeom prst="rect">
            <a:avLst/>
          </a:prstGeom>
        </p:spPr>
      </p:pic>
      <p:pic>
        <p:nvPicPr>
          <p:cNvPr id="10" name="Picture 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1F77974C-A944-ED1A-D350-01209953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700178" y="3645024"/>
            <a:ext cx="1579398" cy="1512168"/>
          </a:xfrm>
          <a:prstGeom prst="rect">
            <a:avLst/>
          </a:prstGeom>
        </p:spPr>
      </p:pic>
      <p:pic>
        <p:nvPicPr>
          <p:cNvPr id="11" name="Picture 10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DA76909B-21D4-384D-CDB5-D9C91372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3645024"/>
            <a:ext cx="1579398" cy="151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90192-C47E-57BA-68E5-12829BAE155F}"/>
              </a:ext>
            </a:extLst>
          </p:cNvPr>
          <p:cNvSpPr txBox="1"/>
          <p:nvPr/>
        </p:nvSpPr>
        <p:spPr bwMode="auto">
          <a:xfrm>
            <a:off x="4347552" y="3907071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≅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FCAB65-9D7D-C40A-EE85-E7C21F6B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33" y="4183236"/>
            <a:ext cx="25781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C1F9CB-CCC6-6C41-5661-257D8FF96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71" y="1912667"/>
            <a:ext cx="29591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0B797E-3C23-7790-EB1F-A057626DF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694" y="3417263"/>
            <a:ext cx="2977364" cy="19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0D5C989-A67F-CFBD-7BFF-8C4E58F23F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258E6A2-5F6A-26EF-0132-7D1FE1FA09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Creating entangled states – two-qubit gates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ED2BA9E-029B-CBA4-5180-27546FCF2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13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D9080-585E-C210-EBAF-D3B9F08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2655273" cy="132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98E8D-B6DA-EE5E-CB01-003BEFE9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950260"/>
            <a:ext cx="3886200" cy="3005197"/>
          </a:xfrm>
          <a:prstGeom prst="rect">
            <a:avLst/>
          </a:prstGeom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C42043C-0049-7DAB-A15D-D799C662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40768"/>
            <a:ext cx="5334744" cy="14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AFC89-4079-BF92-927D-839AA6F5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974" y="3177089"/>
            <a:ext cx="6731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2775B8-5480-D8B1-7AC7-1779420E0C74}"/>
              </a:ext>
            </a:extLst>
          </p:cNvPr>
          <p:cNvCxnSpPr/>
          <p:nvPr/>
        </p:nvCxnSpPr>
        <p:spPr bwMode="auto">
          <a:xfrm>
            <a:off x="6600056" y="3429000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532FD7-697F-07A7-2D61-1E4C41546306}"/>
              </a:ext>
            </a:extLst>
          </p:cNvPr>
          <p:cNvSpPr txBox="1"/>
          <p:nvPr/>
        </p:nvSpPr>
        <p:spPr bwMode="auto">
          <a:xfrm>
            <a:off x="6672064" y="30596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3FFAA-25BD-E9DA-A3F5-9170FC821863}"/>
              </a:ext>
            </a:extLst>
          </p:cNvPr>
          <p:cNvCxnSpPr/>
          <p:nvPr/>
        </p:nvCxnSpPr>
        <p:spPr bwMode="auto">
          <a:xfrm>
            <a:off x="10560496" y="3458862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67DB84-10C4-DEC6-42BB-A1BA5680EFDA}"/>
              </a:ext>
            </a:extLst>
          </p:cNvPr>
          <p:cNvCxnSpPr>
            <a:cxnSpLocks/>
          </p:cNvCxnSpPr>
          <p:nvPr/>
        </p:nvCxnSpPr>
        <p:spPr bwMode="auto">
          <a:xfrm>
            <a:off x="5528277" y="4653136"/>
            <a:ext cx="783747" cy="9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8B152-A06A-6F32-5672-2ECC37477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288" y="2901950"/>
            <a:ext cx="3124200" cy="1054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CE884F-EC79-3530-B369-AABB43C67A73}"/>
              </a:ext>
            </a:extLst>
          </p:cNvPr>
          <p:cNvSpPr txBox="1"/>
          <p:nvPr/>
        </p:nvSpPr>
        <p:spPr bwMode="auto">
          <a:xfrm>
            <a:off x="5447928" y="42930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CNOT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27C432-7DFB-BDEA-673B-B58F22D7D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4135378"/>
            <a:ext cx="306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206D32-E6F6-56E9-7CEA-2DC7FA2359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FF0DD37-EF1B-7AAF-41A7-8F19D81349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Density matrices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27B22EE5-CDE6-F63A-3AC7-7601CECE4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14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9E2CB-570B-2F8B-D3A5-E40E1429A7D4}"/>
              </a:ext>
            </a:extLst>
          </p:cNvPr>
          <p:cNvSpPr txBox="1"/>
          <p:nvPr/>
        </p:nvSpPr>
        <p:spPr bwMode="auto">
          <a:xfrm>
            <a:off x="371364" y="980728"/>
            <a:ext cx="817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states can be described in different “languages”.</a:t>
            </a:r>
          </a:p>
          <a:p>
            <a:r>
              <a:rPr lang="en-PL" dirty="0"/>
              <a:t>We can either use vectors (as before) or matrices.</a:t>
            </a:r>
          </a:p>
          <a:p>
            <a:r>
              <a:rPr lang="en-PL" dirty="0"/>
              <a:t>The ”languages” differ slightly but describe the same objects.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97B91-1F0D-DD97-22EE-70FE8562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4" y="2570181"/>
            <a:ext cx="5207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CC38A-C836-C983-F6C7-B7D86776D977}"/>
              </a:ext>
            </a:extLst>
          </p:cNvPr>
          <p:cNvSpPr txBox="1"/>
          <p:nvPr/>
        </p:nvSpPr>
        <p:spPr bwMode="auto">
          <a:xfrm>
            <a:off x="695400" y="20608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Vector: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DEFA-282F-8337-557B-B86CD8F39C8F}"/>
              </a:ext>
            </a:extLst>
          </p:cNvPr>
          <p:cNvSpPr txBox="1"/>
          <p:nvPr/>
        </p:nvSpPr>
        <p:spPr bwMode="auto">
          <a:xfrm>
            <a:off x="7606630" y="20608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Density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38A5B-DF9B-FCFC-0A23-2DD298D2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76" y="2514513"/>
            <a:ext cx="2019300" cy="469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6FED5F-8217-8FBC-B7DD-C86AB8DF885B}"/>
              </a:ext>
            </a:extLst>
          </p:cNvPr>
          <p:cNvSpPr txBox="1"/>
          <p:nvPr/>
        </p:nvSpPr>
        <p:spPr bwMode="auto">
          <a:xfrm>
            <a:off x="695400" y="3380654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9C9EE3-2FA6-4338-8695-843EAE4E6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885852"/>
            <a:ext cx="3327400" cy="469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FE6CF0-62C9-C2DB-BD95-034F4A633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4700460"/>
            <a:ext cx="279400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CAA89-46AA-90E1-784A-A347497C2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3882343"/>
            <a:ext cx="1752600" cy="520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986019-4556-FB0E-6B15-D75D34D75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868" y="4761717"/>
            <a:ext cx="13462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79DAFF-AD99-70BE-9DB1-887C71B8D674}"/>
              </a:ext>
            </a:extLst>
          </p:cNvPr>
          <p:cNvSpPr txBox="1"/>
          <p:nvPr/>
        </p:nvSpPr>
        <p:spPr bwMode="auto">
          <a:xfrm>
            <a:off x="7221527" y="3429000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9862A9-DA03-0CF1-719B-8C9D171C1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45" y="3860452"/>
            <a:ext cx="4851400" cy="520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8C95CA-64F9-863B-AB3A-A3EAE600D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876" y="4537037"/>
            <a:ext cx="2857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9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2B0E82-2C5E-5D4E-A6D0-DA82600EF4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F63AFC36-E132-B2A3-44E2-7040277A46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Trace operation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48A906E-E26E-5EA3-C6D6-97CA531D9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15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25AE7-1C17-4F21-0266-9FD4502D6194}"/>
              </a:ext>
            </a:extLst>
          </p:cNvPr>
          <p:cNvSpPr txBox="1"/>
          <p:nvPr/>
        </p:nvSpPr>
        <p:spPr bwMode="auto">
          <a:xfrm>
            <a:off x="371364" y="980728"/>
            <a:ext cx="817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density matrices we can perform a trace: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C7F14-3AEA-E51F-70F8-F4E1F91A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647315"/>
            <a:ext cx="7772400" cy="359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81A6C-A164-2B51-369F-C89CA071F1A6}"/>
              </a:ext>
            </a:extLst>
          </p:cNvPr>
          <p:cNvSpPr txBox="1"/>
          <p:nvPr/>
        </p:nvSpPr>
        <p:spPr bwMode="auto">
          <a:xfrm>
            <a:off x="407368" y="227687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and partial trace operations: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3E942-C3A7-E3C0-0A22-E6B8B9BE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2791512"/>
            <a:ext cx="22733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0C7255-03EA-2846-1078-F80290DB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8" y="3573016"/>
            <a:ext cx="10340576" cy="804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0ACCEA-E395-EE33-4883-725C9E4E1097}"/>
              </a:ext>
            </a:extLst>
          </p:cNvPr>
          <p:cNvSpPr txBox="1"/>
          <p:nvPr/>
        </p:nvSpPr>
        <p:spPr bwMode="auto">
          <a:xfrm>
            <a:off x="571618" y="4581128"/>
            <a:ext cx="1070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partial trace we first divide the system into subsystems (e.g. first qubit, second qubit) and then “average out” one of the subsystems.</a:t>
            </a:r>
          </a:p>
        </p:txBody>
      </p:sp>
    </p:spTree>
    <p:extLst>
      <p:ext uri="{BB962C8B-B14F-4D97-AF65-F5344CB8AC3E}">
        <p14:creationId xmlns:p14="http://schemas.microsoft.com/office/powerpoint/2010/main" val="400390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173F377-6E2E-8AAB-6941-B285619AE9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2ED46D7-9DAB-1B7D-CDB3-411065178C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9FA7CA-5F7B-052E-B6FC-994D820FC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C47F9-3CCC-FB27-A854-EB942D3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71" b="1272"/>
          <a:stretch>
            <a:fillRect/>
          </a:stretch>
        </p:blipFill>
        <p:spPr bwMode="auto">
          <a:xfrm>
            <a:off x="625727" y="1124744"/>
            <a:ext cx="504056" cy="389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48AD3E-DABE-7BAC-43C4-4D21E5CDE3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2873" y="1347493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F29B99-EB3E-AAE1-CA0F-C4A2919D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67808" y="1164514"/>
            <a:ext cx="576064" cy="4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0F89F-A828-F4AE-140D-5EEBF475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93234" y="1112543"/>
            <a:ext cx="11938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C0E75-65E5-F671-3388-2364231910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814" y="1355904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830E38-A46A-EC0A-0F20-C240F2850CD7}"/>
              </a:ext>
            </a:extLst>
          </p:cNvPr>
          <p:cNvSpPr txBox="1"/>
          <p:nvPr/>
        </p:nvSpPr>
        <p:spPr bwMode="auto">
          <a:xfrm>
            <a:off x="1129783" y="1050313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02E13-E009-93D0-8C3A-F4C468565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27" y="2204864"/>
            <a:ext cx="2373929" cy="335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3F5076-EB67-D6A1-7CB7-9E126E635F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4814" y="2430036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CEBEC6-D2AE-58D2-5C10-B0AF761A32A5}"/>
              </a:ext>
            </a:extLst>
          </p:cNvPr>
          <p:cNvSpPr txBox="1"/>
          <p:nvPr/>
        </p:nvSpPr>
        <p:spPr bwMode="auto">
          <a:xfrm>
            <a:off x="3011724" y="2132856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5D62F6-DA80-367F-2822-F1A4656A9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78" y="1985069"/>
            <a:ext cx="344146" cy="363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858F-2910-881C-0FCB-5DD390C7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678" y="2554852"/>
            <a:ext cx="350087" cy="370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C77F1-68E0-5703-5ADA-6B8D3BB81863}"/>
              </a:ext>
            </a:extLst>
          </p:cNvPr>
          <p:cNvSpPr txBox="1"/>
          <p:nvPr/>
        </p:nvSpPr>
        <p:spPr bwMode="auto">
          <a:xfrm>
            <a:off x="4655840" y="22768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PL" dirty="0"/>
              <a:t>ith probability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21B4E-D72D-960C-9C17-099A3B447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950" y="1944514"/>
            <a:ext cx="488162" cy="384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0D3C6-8C5F-D545-3EBF-B80533664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362" y="2520578"/>
            <a:ext cx="512854" cy="404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9B26F1-A55C-8571-164F-81FCF8329432}"/>
              </a:ext>
            </a:extLst>
          </p:cNvPr>
          <p:cNvSpPr txBox="1"/>
          <p:nvPr/>
        </p:nvSpPr>
        <p:spPr bwMode="auto">
          <a:xfrm>
            <a:off x="8256240" y="2132856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“Born rule”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1913E-A8E6-C383-8F3B-8F8C3A33336E}"/>
              </a:ext>
            </a:extLst>
          </p:cNvPr>
          <p:cNvSpPr txBox="1"/>
          <p:nvPr/>
        </p:nvSpPr>
        <p:spPr bwMode="auto">
          <a:xfrm>
            <a:off x="551384" y="3284984"/>
            <a:ext cx="60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Measurement is a truly random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D00B1-B979-65A8-613E-A81C548AA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27" y="3892651"/>
            <a:ext cx="3094009" cy="506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9D7AD4-0035-78E0-ADB6-3EB44DDADEDA}"/>
              </a:ext>
            </a:extLst>
          </p:cNvPr>
          <p:cNvSpPr txBox="1"/>
          <p:nvPr/>
        </p:nvSpPr>
        <p:spPr bwMode="auto">
          <a:xfrm>
            <a:off x="3873485" y="3966217"/>
            <a:ext cx="294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2A3618-1BC1-4850-C323-413C07B7E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75" y="4653581"/>
            <a:ext cx="2090418" cy="747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E97DCE-6B02-51B5-E195-7A3B40729DA2}"/>
              </a:ext>
            </a:extLst>
          </p:cNvPr>
          <p:cNvSpPr txBox="1"/>
          <p:nvPr/>
        </p:nvSpPr>
        <p:spPr bwMode="auto">
          <a:xfrm>
            <a:off x="6384032" y="652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We cannot see “Bloch spheres”</a:t>
            </a:r>
          </a:p>
        </p:txBody>
      </p:sp>
      <p:pic>
        <p:nvPicPr>
          <p:cNvPr id="26" name="Picture 25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E8B408E-DBA4-2F03-AB44-AF058FC65F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5482" y="3620013"/>
            <a:ext cx="3254056" cy="18988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1973F-383D-856D-793C-A6FF7D6BDC06}"/>
              </a:ext>
            </a:extLst>
          </p:cNvPr>
          <p:cNvCxnSpPr>
            <a:cxnSpLocks/>
          </p:cNvCxnSpPr>
          <p:nvPr/>
        </p:nvCxnSpPr>
        <p:spPr bwMode="auto">
          <a:xfrm>
            <a:off x="9051745" y="4568615"/>
            <a:ext cx="50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64477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Applications of quantum computing</a:t>
            </a:r>
          </a:p>
        </p:txBody>
      </p:sp>
      <p:sp>
        <p:nvSpPr>
          <p:cNvPr id="645188779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F3A56779-CCAB-E11C-606E-DFBAB5E5CB65}" type="slidenum">
              <a:rPr lang="de-DE"/>
              <a:t>17</a:t>
            </a:fld>
            <a:endParaRPr lang="de-DE"/>
          </a:p>
        </p:txBody>
      </p:sp>
      <p:sp>
        <p:nvSpPr>
          <p:cNvPr id="2" name="Rechteck 5">
            <a:extLst>
              <a:ext uri="{FF2B5EF4-FFF2-40B4-BE49-F238E27FC236}">
                <a16:creationId xmlns:a16="http://schemas.microsoft.com/office/drawing/2014/main" id="{5B05DBDC-AD38-701C-961F-E08B3B028CC6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6431C28E-47EB-9117-CC51-2F416C5D4E6F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BFB0747C-9D77-0A77-E1CB-CF3D5F7E0974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A503DFA8-2BF2-F89E-27BB-51270EB6D613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0A09F-C8AB-F9B1-27AE-BD8A81B7B5D1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pic>
        <p:nvPicPr>
          <p:cNvPr id="8" name="Picture 2" descr="Quantum Simulation | Quantum Science &amp; Engineering">
            <a:extLst>
              <a:ext uri="{FF2B5EF4-FFF2-40B4-BE49-F238E27FC236}">
                <a16:creationId xmlns:a16="http://schemas.microsoft.com/office/drawing/2014/main" id="{2A819459-F0D3-552E-88D9-5B0CDF1A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C0EA-5314-0123-C3BB-6DA243F735D0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C835BED-1216-4021-7785-DA64C6C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5C1D1-7D72-F55E-8100-68430A1977FB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12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6C1C92D2-AAA6-E627-41A6-54CCF638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6855B-EBFC-269F-4F08-1B75B8C1AFC0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F25F09C2-C6BC-FEE3-EF47-DB391F55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9ED4-F249-76E9-25CA-0E7E7277D6C2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887430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Driving questions</a:t>
            </a:r>
          </a:p>
        </p:txBody>
      </p:sp>
      <p:sp>
        <p:nvSpPr>
          <p:cNvPr id="1687403885" name="Rechteck 5"/>
          <p:cNvSpPr/>
          <p:nvPr/>
        </p:nvSpPr>
        <p:spPr bwMode="auto">
          <a:xfrm>
            <a:off x="695400" y="203426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is quantum machine learning?</a:t>
            </a:r>
            <a:endParaRPr/>
          </a:p>
        </p:txBody>
      </p:sp>
      <p:sp>
        <p:nvSpPr>
          <p:cNvPr id="69387237" name="Grafik 6"/>
          <p:cNvSpPr/>
          <p:nvPr/>
        </p:nvSpPr>
        <p:spPr bwMode="auto">
          <a:xfrm>
            <a:off x="813430" y="211679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07039476" name="Rechteck 7"/>
          <p:cNvSpPr/>
          <p:nvPr/>
        </p:nvSpPr>
        <p:spPr bwMode="auto">
          <a:xfrm>
            <a:off x="695400" y="279606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How to encode data into a quantum circuit?</a:t>
            </a:r>
            <a:endParaRPr/>
          </a:p>
        </p:txBody>
      </p:sp>
      <p:sp>
        <p:nvSpPr>
          <p:cNvPr id="356845549" name="Grafik 6"/>
          <p:cNvSpPr/>
          <p:nvPr/>
        </p:nvSpPr>
        <p:spPr bwMode="auto">
          <a:xfrm>
            <a:off x="813430" y="287859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733900322" name="Rechteck 9"/>
          <p:cNvSpPr/>
          <p:nvPr/>
        </p:nvSpPr>
        <p:spPr bwMode="auto">
          <a:xfrm>
            <a:off x="695400" y="355787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 dirty="0">
                <a:solidFill>
                  <a:schemeClr val="tx1"/>
                </a:solidFill>
              </a:rPr>
              <a:t>What are the most important quantum machine learning models?</a:t>
            </a:r>
            <a:endParaRPr dirty="0"/>
          </a:p>
        </p:txBody>
      </p:sp>
      <p:sp>
        <p:nvSpPr>
          <p:cNvPr id="1974024074" name="Grafik 6"/>
          <p:cNvSpPr/>
          <p:nvPr/>
        </p:nvSpPr>
        <p:spPr bwMode="auto">
          <a:xfrm>
            <a:off x="813430" y="364040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2053914918" name="Rechteck 11"/>
          <p:cNvSpPr/>
          <p:nvPr/>
        </p:nvSpPr>
        <p:spPr bwMode="auto">
          <a:xfrm>
            <a:off x="695400" y="431967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are the advantages and drawbacks of quantum machine learning? </a:t>
            </a:r>
            <a:endParaRPr/>
          </a:p>
        </p:txBody>
      </p:sp>
      <p:sp>
        <p:nvSpPr>
          <p:cNvPr id="1559395935" name="Grafik 6"/>
          <p:cNvSpPr/>
          <p:nvPr/>
        </p:nvSpPr>
        <p:spPr bwMode="auto">
          <a:xfrm>
            <a:off x="813430" y="440220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60781748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machine learning?</a:t>
            </a:r>
          </a:p>
        </p:txBody>
      </p:sp>
      <p:sp>
        <p:nvSpPr>
          <p:cNvPr id="1753691361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19</a:t>
            </a:fld>
            <a:endParaRPr lang="de-DE"/>
          </a:p>
        </p:txBody>
      </p:sp>
      <p:sp>
        <p:nvSpPr>
          <p:cNvPr id="471125970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/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737FE-039E-424B-2EF9-B8CE0ED0B849}"/>
              </a:ext>
            </a:extLst>
          </p:cNvPr>
          <p:cNvGrpSpPr/>
          <p:nvPr/>
        </p:nvGrpSpPr>
        <p:grpSpPr>
          <a:xfrm>
            <a:off x="8195805" y="1411592"/>
            <a:ext cx="4023360" cy="4023360"/>
            <a:chOff x="8195805" y="1411592"/>
            <a:chExt cx="4023360" cy="40233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A359B-7200-BB33-26C2-AFC3153EFBBF}"/>
                </a:ext>
              </a:extLst>
            </p:cNvPr>
            <p:cNvSpPr/>
            <p:nvPr/>
          </p:nvSpPr>
          <p:spPr bwMode="auto">
            <a:xfrm>
              <a:off x="8195805" y="1411592"/>
              <a:ext cx="4023360" cy="4023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E99EA-23B7-290C-39CD-1FB9D74519DF}"/>
                </a:ext>
              </a:extLst>
            </p:cNvPr>
            <p:cNvSpPr txBox="1"/>
            <p:nvPr/>
          </p:nvSpPr>
          <p:spPr bwMode="auto">
            <a:xfrm>
              <a:off x="8490788" y="1543004"/>
              <a:ext cx="3456384" cy="85921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noFill/>
                </a:rPr>
                <a:t>Quantum Machine Learning</a:t>
              </a:r>
            </a:p>
            <a:p>
              <a:pPr algn="ctr">
                <a:defRPr/>
              </a:pPr>
              <a:endParaRPr b="1" dirty="0">
                <a:noFill/>
              </a:endParaRPr>
            </a:p>
            <a:p>
              <a:pPr algn="ctr">
                <a:defRPr/>
              </a:pPr>
              <a:r>
                <a:rPr lang="en-US" sz="1600" dirty="0">
                  <a:noFill/>
                </a:rPr>
                <a:t>quantumly finding patterns in data</a:t>
              </a:r>
              <a:endParaRPr sz="16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/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>
                      <a:noFill/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/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noFill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D95BB3-0399-115D-A928-BB64F22E8C00}"/>
                </a:ext>
              </a:extLst>
            </p:cNvPr>
            <p:cNvSpPr txBox="1"/>
            <p:nvPr/>
          </p:nvSpPr>
          <p:spPr bwMode="auto">
            <a:xfrm>
              <a:off x="9646998" y="3533956"/>
              <a:ext cx="1043067" cy="298800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noFill/>
                </a:rPr>
                <a:t>training</a:t>
              </a:r>
              <a:endParaRPr sz="1400" dirty="0">
                <a:noFill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16DAA6-F3A8-2C4A-ACD8-7FA6B2F28CE4}"/>
                </a:ext>
              </a:extLst>
            </p:cNvPr>
            <p:cNvCxnSpPr/>
            <p:nvPr/>
          </p:nvCxnSpPr>
          <p:spPr bwMode="auto">
            <a:xfrm>
              <a:off x="10160516" y="3159396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2DEEBB-55C6-A7FD-85C5-A737FDC030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22162" y="3675743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B510F-FFFD-02AF-7B87-8D5C3984AA64}"/>
                </a:ext>
              </a:extLst>
            </p:cNvPr>
            <p:cNvCxnSpPr/>
            <p:nvPr/>
          </p:nvCxnSpPr>
          <p:spPr bwMode="auto">
            <a:xfrm>
              <a:off x="10160294" y="393519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/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>
                      <a:noFill/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6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dirty="0">
                    <a:noFill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15A081-FF50-3C41-0881-815E3C8D5F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52921" y="3680902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/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D652D0-B830-7A54-A691-5E11268073ED}"/>
              </a:ext>
            </a:extLst>
          </p:cNvPr>
          <p:cNvGrpSpPr/>
          <p:nvPr/>
        </p:nvGrpSpPr>
        <p:grpSpPr>
          <a:xfrm>
            <a:off x="4071910" y="1412776"/>
            <a:ext cx="4051872" cy="4023360"/>
            <a:chOff x="2026605" y="1411592"/>
            <a:chExt cx="4051872" cy="40233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42418F-8B38-D50C-19FA-C496E00CA22D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5FC2E7-CD3F-AC69-77AD-84EFA55B0654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706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48A54D-07F2-FACB-2E7B-6970784384AA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8B017FE-5684-C5FD-702B-60443A455A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A6951-B2BD-C3D2-D964-ABBDCFBB7B8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B44E9C-D129-A060-7ED9-9B0B846022E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AFC095-9B7E-429D-A2CD-607564ADF6B8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DC7FE37-711F-8AA0-A80A-6134EFAAC9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10EB8AD-160D-32B3-E92E-67267BFD0F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 TC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EC6E2A-89F4-983D-6C5A-0A881AF1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</a:t>
            </a:fld>
            <a:endParaRPr lang="de-DE"/>
          </a:p>
        </p:txBody>
      </p:sp>
      <p:sp>
        <p:nvSpPr>
          <p:cNvPr id="2" name="Google Shape;62;p6">
            <a:extLst>
              <a:ext uri="{FF2B5EF4-FFF2-40B4-BE49-F238E27FC236}">
                <a16:creationId xmlns:a16="http://schemas.microsoft.com/office/drawing/2014/main" id="{C56DD6D0-8AC8-C2D4-EDF5-F9EAE30C91FC}"/>
              </a:ext>
            </a:extLst>
          </p:cNvPr>
          <p:cNvSpPr txBox="1">
            <a:spLocks/>
          </p:cNvSpPr>
          <p:nvPr/>
        </p:nvSpPr>
        <p:spPr bwMode="auto">
          <a:xfrm>
            <a:off x="3101009" y="6356350"/>
            <a:ext cx="599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l" defTabSz="457200"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SzPts val="1400"/>
            </a:pPr>
            <a:r>
              <a:rPr lang="en-US"/>
              <a:t>QUEST structure</a:t>
            </a:r>
            <a:endParaRPr lang="en-US" dirty="0"/>
          </a:p>
        </p:txBody>
      </p:sp>
      <p:sp>
        <p:nvSpPr>
          <p:cNvPr id="3" name="Google Shape;63;p6">
            <a:extLst>
              <a:ext uri="{FF2B5EF4-FFF2-40B4-BE49-F238E27FC236}">
                <a16:creationId xmlns:a16="http://schemas.microsoft.com/office/drawing/2014/main" id="{C2AD3FB3-45E0-C378-6716-E2B4207A8165}"/>
              </a:ext>
            </a:extLst>
          </p:cNvPr>
          <p:cNvSpPr txBox="1">
            <a:spLocks/>
          </p:cNvSpPr>
          <p:nvPr/>
        </p:nvSpPr>
        <p:spPr>
          <a:xfrm>
            <a:off x="9090991" y="6356350"/>
            <a:ext cx="152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rtl="0"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/>
          </a:p>
        </p:txBody>
      </p:sp>
      <p:pic>
        <p:nvPicPr>
          <p:cNvPr id="5" name="Picture 4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52C758D6-77BF-A4D2-B645-AA0BB3B0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018" y="4034397"/>
            <a:ext cx="1001945" cy="125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693C8-AC41-8620-245F-435BBE8CD6D8}"/>
              </a:ext>
            </a:extLst>
          </p:cNvPr>
          <p:cNvSpPr txBox="1"/>
          <p:nvPr/>
        </p:nvSpPr>
        <p:spPr>
          <a:xfrm>
            <a:off x="9301075" y="5340035"/>
            <a:ext cx="130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Prajakta</a:t>
            </a:r>
          </a:p>
          <a:p>
            <a:r>
              <a:rPr lang="en-PL" sz="1800" dirty="0"/>
              <a:t>Sathe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F72DC-EE60-4635-5065-0793E063717C}"/>
              </a:ext>
            </a:extLst>
          </p:cNvPr>
          <p:cNvSpPr txBox="1"/>
          <p:nvPr/>
        </p:nvSpPr>
        <p:spPr>
          <a:xfrm>
            <a:off x="4196524" y="5243653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Francesca </a:t>
            </a:r>
          </a:p>
          <a:p>
            <a:r>
              <a:rPr lang="en-PL" sz="1800" dirty="0"/>
              <a:t>de Falco</a:t>
            </a:r>
          </a:p>
        </p:txBody>
      </p:sp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DCECB73-73D0-2B89-46B8-C5829392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732" y="4006401"/>
            <a:ext cx="993926" cy="12372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28370D-2948-F105-87A1-A9893E0A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3028" b="51991"/>
          <a:stretch>
            <a:fillRect/>
          </a:stretch>
        </p:blipFill>
        <p:spPr>
          <a:xfrm>
            <a:off x="3753516" y="698500"/>
            <a:ext cx="3947267" cy="23441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4550509-5BBB-6390-AE31-A1F5462AE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5875"/>
          <a:stretch>
            <a:fillRect/>
          </a:stretch>
        </p:blipFill>
        <p:spPr>
          <a:xfrm>
            <a:off x="316850" y="3565550"/>
            <a:ext cx="3924278" cy="22506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40454ED-A649-CAA5-1A14-C85BE60EF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9565" b="24125"/>
          <a:stretch>
            <a:fillRect/>
          </a:stretch>
        </p:blipFill>
        <p:spPr>
          <a:xfrm>
            <a:off x="6522670" y="3483508"/>
            <a:ext cx="4092321" cy="25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53FEBB-3D98-5172-53A9-2407679303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CF35EC5D-954A-01B2-6F71-00A073C8D7B2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135DDF79-26B5-5879-CECD-9E82F286E8C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BEC690F6-4214-54B7-695F-F083B187827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CBAB57DA-ABBF-5F22-4BB8-8A5311A71717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4FE35C07-CB8C-C98E-3960-3591336AC2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a quantum model?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C818F3AD-232C-76F5-F2DB-893518F4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20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B0C849E3-9442-6431-3570-47ABC61E5F3B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5E687D90-1606-72D5-DED5-7497C7628E6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17076054-E6FB-B6A4-F054-FBF2B238EF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E028EF3A-5C9E-AB3A-8431-F4AF744B451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36F47E6F-AE36-E948-80E4-78998576D9F6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768FC6-C126-D2D1-7C6E-C2C4EA82B2AE}"/>
              </a:ext>
            </a:extLst>
          </p:cNvPr>
          <p:cNvGrpSpPr/>
          <p:nvPr/>
        </p:nvGrpSpPr>
        <p:grpSpPr>
          <a:xfrm>
            <a:off x="6161057" y="1411592"/>
            <a:ext cx="4023360" cy="4023360"/>
            <a:chOff x="6161057" y="1411592"/>
            <a:chExt cx="4023360" cy="40233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F0AC4F-588A-0ACD-CEC1-D8C287193C4C}"/>
                </a:ext>
              </a:extLst>
            </p:cNvPr>
            <p:cNvSpPr/>
            <p:nvPr/>
          </p:nvSpPr>
          <p:spPr bwMode="auto">
            <a:xfrm>
              <a:off x="6161057" y="1411592"/>
              <a:ext cx="4023360" cy="4023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E0E544-8660-9D76-AE18-85A52F71F483}"/>
                </a:ext>
              </a:extLst>
            </p:cNvPr>
            <p:cNvSpPr txBox="1"/>
            <p:nvPr/>
          </p:nvSpPr>
          <p:spPr bwMode="auto">
            <a:xfrm>
              <a:off x="6456040" y="1543004"/>
              <a:ext cx="3456384" cy="85921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b="1" dirty="0"/>
                <a:t> 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600" dirty="0"/>
                <a:t> 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/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 l="-170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/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479CD-0BEF-986D-E070-E7E0F71B2119}"/>
                </a:ext>
              </a:extLst>
            </p:cNvPr>
            <p:cNvSpPr txBox="1"/>
            <p:nvPr/>
          </p:nvSpPr>
          <p:spPr bwMode="auto">
            <a:xfrm>
              <a:off x="7612250" y="3533956"/>
              <a:ext cx="1043067" cy="298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695B0-45D4-9DDB-95D4-8E824E41150C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D444A1-F870-BEFF-E278-2576EA75E0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93930-35AE-7E16-37AD-1429AD7949C1}"/>
                </a:ext>
              </a:extLst>
            </p:cNvPr>
            <p:cNvCxnSpPr/>
            <p:nvPr/>
          </p:nvCxnSpPr>
          <p:spPr bwMode="auto">
            <a:xfrm>
              <a:off x="8125546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9D557-B828-2075-FFD7-2D11E3C12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/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 l="-2339" t="-2128" r="-584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7AA086-FDD2-4EB1-D636-8E00F6ED9254}"/>
              </a:ext>
            </a:extLst>
          </p:cNvPr>
          <p:cNvGrpSpPr/>
          <p:nvPr/>
        </p:nvGrpSpPr>
        <p:grpSpPr>
          <a:xfrm>
            <a:off x="2026605" y="1411592"/>
            <a:ext cx="4051872" cy="4023360"/>
            <a:chOff x="2026605" y="1411592"/>
            <a:chExt cx="4051872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CE5226-1B23-10F7-E455-52FF51EABE3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653C67-748D-8A65-D5A7-871EE7A613FF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365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68FCA-BB65-4AB5-5B27-8DC0444C0906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651CF7-C3CB-1A67-8655-A2A25469E9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E4648-7D54-542A-7C62-EA5B9788564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45C192-B487-5F92-28BC-BB4CB7EF69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66F84B-A5B5-032A-127F-778020E17C1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3436673" name="Picture 1113436672">
            <a:extLst>
              <a:ext uri="{FF2B5EF4-FFF2-40B4-BE49-F238E27FC236}">
                <a16:creationId xmlns:a16="http://schemas.microsoft.com/office/drawing/2014/main" id="{B2D4E1F8-091E-00FF-4112-2854AF909E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73" y="366096"/>
            <a:ext cx="3800798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B406C2D-C28B-4BA9-7C11-3F7CA88342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430967D9-ADD7-AE78-BFC0-EFFA1A37CBC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C40CAFB5-E507-F566-E832-56025A60DD7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ABCD7362-D9D8-109E-F7FE-E786E6DFADF7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E6C94669-0294-F42C-34B8-55249FF2613A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2FBC21A-6F96-8642-615E-996F2A7E93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quantum data?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1D7D3AA3-A409-5B41-DED3-B42E59A8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21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5F7082CD-5213-97F9-3B32-BE027A0F1A25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4D1629C7-5BDA-1C6E-BABD-0AE85E64CC64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5E1CF7F9-2171-EED5-D603-7C495C2356D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B7AFD821-0652-79B5-7021-C5C9C8A64C4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8F824679-8A0F-A35B-DB7F-47E5DD5F70B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711111-E361-6AA8-38DB-9A211E23D655}"/>
              </a:ext>
            </a:extLst>
          </p:cNvPr>
          <p:cNvGrpSpPr/>
          <p:nvPr/>
        </p:nvGrpSpPr>
        <p:grpSpPr>
          <a:xfrm>
            <a:off x="6152007" y="978466"/>
            <a:ext cx="2424669" cy="2414016"/>
            <a:chOff x="6145972" y="1411590"/>
            <a:chExt cx="4038445" cy="432062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53EBDE-677B-C7E1-C542-976ECB8C6FD7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8BFF78-7817-848B-B24B-EB7E515D591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754769" cy="98351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000" dirty="0"/>
                <a:t> 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/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729E1-CEF4-D0A9-2F28-CD63A2D06A41}"/>
                </a:ext>
              </a:extLst>
            </p:cNvPr>
            <p:cNvSpPr txBox="1"/>
            <p:nvPr/>
          </p:nvSpPr>
          <p:spPr bwMode="auto">
            <a:xfrm>
              <a:off x="7612251" y="3533956"/>
              <a:ext cx="1043069" cy="4027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A1E39B-F0D9-4360-E631-DB01B0F6BD71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4AC8FF-A2F9-D74D-91E8-319C0278B0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C3A4DC-4459-D158-8164-75DF15A37F20}"/>
                </a:ext>
              </a:extLst>
            </p:cNvPr>
            <p:cNvCxnSpPr/>
            <p:nvPr/>
          </p:nvCxnSpPr>
          <p:spPr bwMode="auto">
            <a:xfrm>
              <a:off x="8125547" y="4020887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25FD0-7CF6-AC03-2563-A7E4386C7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/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4948B-B22A-103A-520C-9F573B6EEBCF}"/>
              </a:ext>
            </a:extLst>
          </p:cNvPr>
          <p:cNvGrpSpPr/>
          <p:nvPr/>
        </p:nvGrpSpPr>
        <p:grpSpPr>
          <a:xfrm>
            <a:off x="3652260" y="978466"/>
            <a:ext cx="2404391" cy="2414016"/>
            <a:chOff x="2026605" y="1411592"/>
            <a:chExt cx="4035716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78672-E001-E4AC-56A2-07547818FAE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D9D57-DC09-A256-5F1C-DDD69F5C44C0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5" cy="915848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/>
                <a:t>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/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/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blipFill>
                  <a:blip r:embed="rId8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B4DD8D-B49C-E0F0-D864-307A93307621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4DF87-1CFD-3A24-1272-C407FD4EAC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06358B0-73A5-2387-894E-68C04062617E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4CD139-D978-E5FD-0945-A8C982A3498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F18559-8C29-5631-4839-F9EDA0FDED3D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0D84A-8FF4-172F-60C2-2F0A76CC56FD}"/>
              </a:ext>
            </a:extLst>
          </p:cNvPr>
          <p:cNvGrpSpPr/>
          <p:nvPr/>
        </p:nvGrpSpPr>
        <p:grpSpPr>
          <a:xfrm>
            <a:off x="6161064" y="3510762"/>
            <a:ext cx="2415612" cy="2414016"/>
            <a:chOff x="6161057" y="1411590"/>
            <a:chExt cx="4023360" cy="432062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249F51-ADF7-B2A1-C737-25C74014AC02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353C37-6B3C-57C5-9AF8-B97DC5E2337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877936" cy="124747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Quantum Machine Learning</a:t>
              </a:r>
            </a:p>
            <a:p>
              <a:pPr algn="ctr">
                <a:defRPr/>
              </a:pPr>
              <a:endParaRPr sz="105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</a:rPr>
                <a:t>quantumly finding patterns in quantum data</a:t>
              </a:r>
              <a:endParaRPr sz="1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/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bg1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blipFill>
                  <a:blip r:embed="rId12"/>
                  <a:stretch>
                    <a:fillRect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81CC16-79A7-77C4-33E8-105CD4D47D5A}"/>
                </a:ext>
              </a:extLst>
            </p:cNvPr>
            <p:cNvSpPr txBox="1"/>
            <p:nvPr/>
          </p:nvSpPr>
          <p:spPr bwMode="auto">
            <a:xfrm>
              <a:off x="7612251" y="3647609"/>
              <a:ext cx="1043069" cy="402703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solidFill>
                    <a:schemeClr val="bg1"/>
                  </a:solidFill>
                </a:rPr>
                <a:t>training</a:t>
              </a:r>
              <a:endParaRPr sz="9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C6A1F1-677F-B704-C110-A693A448B324}"/>
                </a:ext>
              </a:extLst>
            </p:cNvPr>
            <p:cNvCxnSpPr/>
            <p:nvPr/>
          </p:nvCxnSpPr>
          <p:spPr bwMode="auto">
            <a:xfrm>
              <a:off x="8125768" y="3273048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2E481E-512C-2614-5345-79D8F7D2DC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84523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34C88-063E-6B3E-97E2-FCC09911EB26}"/>
                </a:ext>
              </a:extLst>
            </p:cNvPr>
            <p:cNvCxnSpPr/>
            <p:nvPr/>
          </p:nvCxnSpPr>
          <p:spPr bwMode="auto">
            <a:xfrm>
              <a:off x="8125547" y="413454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>
                      <a:solidFill>
                        <a:schemeClr val="bg1"/>
                      </a:solidFill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sz="10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blipFill>
                  <a:blip r:embed="rId13"/>
                  <a:stretch>
                    <a:fillRect r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/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CE7371-0516-706A-0263-594524EF5D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79455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3ADD3-B2F4-0A36-F760-7C538A749BB3}"/>
              </a:ext>
            </a:extLst>
          </p:cNvPr>
          <p:cNvGrpSpPr/>
          <p:nvPr/>
        </p:nvGrpSpPr>
        <p:grpSpPr>
          <a:xfrm>
            <a:off x="3652260" y="3510762"/>
            <a:ext cx="2397030" cy="2414016"/>
            <a:chOff x="2026605" y="1411592"/>
            <a:chExt cx="4023360" cy="402336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CDA9F3-DCBC-A6A2-5307-8605EDC162AB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D0D8D9-4635-75C2-6DE0-96A7194AD596}"/>
                </a:ext>
              </a:extLst>
            </p:cNvPr>
            <p:cNvSpPr txBox="1"/>
            <p:nvPr/>
          </p:nvSpPr>
          <p:spPr bwMode="auto">
            <a:xfrm>
              <a:off x="2260726" y="1522715"/>
              <a:ext cx="3565482" cy="915848"/>
            </a:xfrm>
            <a:prstGeom prst="rect">
              <a:avLst/>
            </a:prstGeom>
            <a:grp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/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</a:t>
              </a:r>
              <a:r>
                <a:rPr lang="en-US" sz="1000" dirty="0">
                  <a:solidFill>
                    <a:schemeClr val="tx2"/>
                  </a:solidFill>
                </a:rPr>
                <a:t>quantum</a:t>
              </a:r>
              <a:r>
                <a:rPr lang="en-US" sz="1000" dirty="0"/>
                <a:t>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/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tx2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/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8FD2B-C05F-922C-22A8-809B55F75368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34CF74-062A-597B-028A-EDA6B9C38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6D0644-7657-DF79-44D6-28E955A9F57F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BD87C-5F8C-307C-1CF1-40A351399D2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DC2173-4C89-AD4E-B9CB-1C329730AF2A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C9FC6D-FEBD-864C-046A-982E814A77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FEE92D0A-A44F-F03B-DB59-D51B8D5435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D9846D15-13C8-B0DB-72B0-5EF274C840C3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BDF93AB-B4B7-A17C-3984-59EB3DD8DD16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BCF8C4EC-7774-76D5-2ED6-AE8A0B965D48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1396DD5-0DAC-7C4A-696D-1E468BA2DE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3CCE6845-3BE7-9117-9EBE-80993BE6A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22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A9A9BC9A-DA4F-2D2E-AB2A-B02AB5D469C2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FBA33EE4-579F-496F-BE8F-171262066F6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38F3BE9A-5356-B0CF-5F6B-669249C3860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9AE297D9-B80E-E8CC-2B42-E25952CE559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2156D14D-9679-24B2-4F93-DF61C32025E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D3688-ABD3-F711-11F5-DE2608ED1842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216A4A-70A7-DDAE-3345-448AE3322C2B}"/>
              </a:ext>
            </a:extLst>
          </p:cNvPr>
          <p:cNvSpPr txBox="1"/>
          <p:nvPr/>
        </p:nvSpPr>
        <p:spPr bwMode="auto">
          <a:xfrm>
            <a:off x="6217912" y="1051890"/>
            <a:ext cx="2254351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/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/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B73D9D-870A-7A58-3BC2-7D6EE9F709CA}"/>
              </a:ext>
            </a:extLst>
          </p:cNvPr>
          <p:cNvSpPr txBox="1"/>
          <p:nvPr/>
        </p:nvSpPr>
        <p:spPr bwMode="auto">
          <a:xfrm>
            <a:off x="7032356" y="2164273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14ED52-3650-47A0-6A29-0E07191B7CBD}"/>
              </a:ext>
            </a:extLst>
          </p:cNvPr>
          <p:cNvCxnSpPr/>
          <p:nvPr/>
        </p:nvCxnSpPr>
        <p:spPr bwMode="auto">
          <a:xfrm>
            <a:off x="7340670" y="1954999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7281D-5008-43D6-4982-00CC53572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2243492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621007-E6E3-4353-C184-2D25C4AF08F4}"/>
              </a:ext>
            </a:extLst>
          </p:cNvPr>
          <p:cNvCxnSpPr/>
          <p:nvPr/>
        </p:nvCxnSpPr>
        <p:spPr bwMode="auto">
          <a:xfrm>
            <a:off x="7340537" y="2436331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/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01637A-3737-E799-4535-D5CA487D1FDC}"/>
              </a:ext>
            </a:extLst>
          </p:cNvPr>
          <p:cNvCxnSpPr>
            <a:cxnSpLocks/>
          </p:cNvCxnSpPr>
          <p:nvPr/>
        </p:nvCxnSpPr>
        <p:spPr bwMode="auto">
          <a:xfrm>
            <a:off x="6795753" y="2246375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/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E49E6-5C09-E8F4-41FE-CBA62FC59743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2F6BE-B489-1EFB-F52B-934D24A41AAD}"/>
              </a:ext>
            </a:extLst>
          </p:cNvPr>
          <p:cNvSpPr txBox="1"/>
          <p:nvPr/>
        </p:nvSpPr>
        <p:spPr bwMode="auto">
          <a:xfrm>
            <a:off x="4007840" y="1045140"/>
            <a:ext cx="1707330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/>
              <a:t>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/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/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EA863E4-5460-1B0A-0DDF-8956615360CD}"/>
              </a:ext>
            </a:extLst>
          </p:cNvPr>
          <p:cNvSpPr txBox="1"/>
          <p:nvPr/>
        </p:nvSpPr>
        <p:spPr bwMode="auto">
          <a:xfrm>
            <a:off x="4544964" y="2251884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3C854-16DB-D03F-9C4A-5C550DADFF22}"/>
              </a:ext>
            </a:extLst>
          </p:cNvPr>
          <p:cNvCxnSpPr>
            <a:cxnSpLocks/>
          </p:cNvCxnSpPr>
          <p:nvPr/>
        </p:nvCxnSpPr>
        <p:spPr bwMode="auto">
          <a:xfrm>
            <a:off x="4850907" y="2027148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4CC4BD-0E19-532C-8EF4-EFE318F88C1C}"/>
              </a:ext>
            </a:extLst>
          </p:cNvPr>
          <p:cNvCxnSpPr/>
          <p:nvPr/>
        </p:nvCxnSpPr>
        <p:spPr bwMode="auto">
          <a:xfrm>
            <a:off x="4850775" y="2521500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/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/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29EA12-0835-A26A-0E98-040CD5BBD97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2253977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25D17-912C-737B-1334-F6DF47F0F5F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2258920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4F6F13-60B8-8C03-91A9-F914F83E78AE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3326-012E-C4AF-7D78-3B3A29CCBCE5}"/>
              </a:ext>
            </a:extLst>
          </p:cNvPr>
          <p:cNvSpPr txBox="1"/>
          <p:nvPr/>
        </p:nvSpPr>
        <p:spPr bwMode="auto">
          <a:xfrm>
            <a:off x="6217912" y="3584186"/>
            <a:ext cx="2328300" cy="6969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/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rgbClr val="002060"/>
                    </a:solidFill>
                  </a:rPr>
                  <a:t>Quantum d</a:t>
                </a:r>
                <a:r>
                  <a:rPr lang="en-US" sz="1000" b="0" dirty="0">
                    <a:solidFill>
                      <a:srgbClr val="002060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/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DC5C24-B9D4-C1CA-9FAF-5E01C117CCB1}"/>
              </a:ext>
            </a:extLst>
          </p:cNvPr>
          <p:cNvSpPr txBox="1"/>
          <p:nvPr/>
        </p:nvSpPr>
        <p:spPr bwMode="auto">
          <a:xfrm>
            <a:off x="7032356" y="4760069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4C7E1-0E1C-AA23-7F99-C5BA06AA067F}"/>
              </a:ext>
            </a:extLst>
          </p:cNvPr>
          <p:cNvCxnSpPr/>
          <p:nvPr/>
        </p:nvCxnSpPr>
        <p:spPr bwMode="auto">
          <a:xfrm>
            <a:off x="7340670" y="4550795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067A1B-3F0A-90A2-2BA4-BEB75EA84ACA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4870487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9A1CE-2B1D-9C9B-0732-69C40A9A2A8D}"/>
              </a:ext>
            </a:extLst>
          </p:cNvPr>
          <p:cNvCxnSpPr/>
          <p:nvPr/>
        </p:nvCxnSpPr>
        <p:spPr bwMode="auto">
          <a:xfrm>
            <a:off x="7340537" y="5032127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/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/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CBD694-98B3-5D13-2FF5-F76305CCE943}"/>
              </a:ext>
            </a:extLst>
          </p:cNvPr>
          <p:cNvCxnSpPr>
            <a:cxnSpLocks/>
          </p:cNvCxnSpPr>
          <p:nvPr/>
        </p:nvCxnSpPr>
        <p:spPr bwMode="auto">
          <a:xfrm>
            <a:off x="6795753" y="4842171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CDF4B-FD7D-A029-6074-C40B6992A5B5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D4206-6DAC-6B31-6E5A-5CE05D76DCFD}"/>
              </a:ext>
            </a:extLst>
          </p:cNvPr>
          <p:cNvSpPr txBox="1"/>
          <p:nvPr/>
        </p:nvSpPr>
        <p:spPr bwMode="auto">
          <a:xfrm>
            <a:off x="3791744" y="3577436"/>
            <a:ext cx="2124236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/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/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/>
                    </a:solidFill>
                  </a:rPr>
                  <a:t>Quantum d</a:t>
                </a:r>
                <a:r>
                  <a:rPr lang="en-US" sz="1000" b="0" dirty="0">
                    <a:solidFill>
                      <a:schemeClr val="tx2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/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08F1B3-1166-C956-3FDE-6D7EDC353436}"/>
              </a:ext>
            </a:extLst>
          </p:cNvPr>
          <p:cNvSpPr txBox="1"/>
          <p:nvPr/>
        </p:nvSpPr>
        <p:spPr bwMode="auto">
          <a:xfrm>
            <a:off x="4544964" y="4784180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0F0E4-EB6F-CFB9-0B6B-E8098FC8A196}"/>
              </a:ext>
            </a:extLst>
          </p:cNvPr>
          <p:cNvCxnSpPr>
            <a:cxnSpLocks/>
          </p:cNvCxnSpPr>
          <p:nvPr/>
        </p:nvCxnSpPr>
        <p:spPr bwMode="auto">
          <a:xfrm>
            <a:off x="4850907" y="4559444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F6338-632B-1B2B-FC43-D719078BA407}"/>
              </a:ext>
            </a:extLst>
          </p:cNvPr>
          <p:cNvCxnSpPr/>
          <p:nvPr/>
        </p:nvCxnSpPr>
        <p:spPr bwMode="auto">
          <a:xfrm>
            <a:off x="4850775" y="5053796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/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/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AC2DC-A1B0-0D88-C437-D0DB1A1AEB9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4786273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D7BD8-78CB-ECF2-A625-E4941DD011F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4791216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AED4F-B808-19A0-966B-57F599D460FD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F89F5-86FA-6964-3119-368ADC5F2D23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C8E7A-3C00-C01D-CD36-841C0D80A5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B9AB5C4B-0E89-9BE9-CB23-18563F568A39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E1654DAC-D768-CC6F-F040-50632530B341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5EAA0BC-663A-5E0A-970D-CB8C135E0A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6A5489DE-DC2A-21DD-2B0A-EB057734F32C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0982DE26-365B-54D2-FFD6-E113236AD0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8B6BEE4B-5B3C-2771-FF8D-0DFC5F0FB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23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34EE2131-6A56-E039-2D40-710CE456FBAF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9D6BEF1A-E44A-D63D-AF46-C2A588BBB78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B94525F2-2082-ACFC-613B-ECD8D6DB713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6EC1A076-238E-BAF1-66A4-C97207605EC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CDBE8986-C332-62CD-2EC7-65C97631A89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9F25DF-3D14-359E-C02E-6537F96281D6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C1761-22AF-EF97-CA49-DDAAD3EE27A4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F7EA2-6E73-9016-BC1A-71C7923A01DA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2DFFC-B30B-82D6-F19E-1FED32C43277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98A40C-486F-FFEC-88A4-312C2577AC31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FF23A-B0B4-BA98-9C3B-AB652C1BEA18}"/>
              </a:ext>
            </a:extLst>
          </p:cNvPr>
          <p:cNvSpPr txBox="1"/>
          <p:nvPr/>
        </p:nvSpPr>
        <p:spPr bwMode="auto">
          <a:xfrm>
            <a:off x="3849002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CC</a:t>
            </a:r>
            <a:endParaRPr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41865-E128-6562-BBBE-CBE5F3B94AFB}"/>
              </a:ext>
            </a:extLst>
          </p:cNvPr>
          <p:cNvSpPr txBox="1"/>
          <p:nvPr/>
        </p:nvSpPr>
        <p:spPr bwMode="auto">
          <a:xfrm>
            <a:off x="6365628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21FD4-014F-CCFD-6508-1CABC9AE3421}"/>
              </a:ext>
            </a:extLst>
          </p:cNvPr>
          <p:cNvSpPr txBox="1"/>
          <p:nvPr/>
        </p:nvSpPr>
        <p:spPr bwMode="auto">
          <a:xfrm>
            <a:off x="3839477" y="3955200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/>
              <a:t>C</a:t>
            </a:r>
            <a:endParaRPr sz="9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C57BF-6E82-7F1E-FC16-E2450373E6D4}"/>
              </a:ext>
            </a:extLst>
          </p:cNvPr>
          <p:cNvSpPr txBox="1"/>
          <p:nvPr/>
        </p:nvSpPr>
        <p:spPr bwMode="auto">
          <a:xfrm>
            <a:off x="6282061" y="3954256"/>
            <a:ext cx="2142578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EC7C8-CAA7-AC29-1CCB-7E4C504B3D39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59079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9349788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88995388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1511126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094279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quantum machine learning (with classical data)?</a:t>
            </a:r>
          </a:p>
        </p:txBody>
      </p:sp>
      <p:sp>
        <p:nvSpPr>
          <p:cNvPr id="1890877602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20EBBD47-5A5E-D4E2-3726-28815ED77199}" type="slidenum">
              <a:rPr lang="de-DE"/>
              <a:t>24</a:t>
            </a:fld>
            <a:endParaRPr lang="de-DE"/>
          </a:p>
        </p:txBody>
      </p:sp>
      <p:sp>
        <p:nvSpPr>
          <p:cNvPr id="1343519214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6394825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43069554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2959933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870627554" name="TextBox 1870627553"/>
          <p:cNvSpPr txBox="1"/>
          <p:nvPr/>
        </p:nvSpPr>
        <p:spPr bwMode="auto">
          <a:xfrm>
            <a:off x="2333562" y="2420888"/>
            <a:ext cx="7164836" cy="1419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/>
              <a:t>Finding patterns in classical data with quantum computing:</a:t>
            </a:r>
          </a:p>
          <a:p>
            <a:pPr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 encoding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inference</a:t>
            </a:r>
            <a:endParaRPr b="1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5EBC6CC-06FD-2156-77C5-4E23E7D77DE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Encoding classical data into a quantum circuit</a:t>
            </a:r>
          </a:p>
        </p:txBody>
      </p:sp>
      <p:sp>
        <p:nvSpPr>
          <p:cNvPr id="120756801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25</a:t>
            </a:fld>
            <a:endParaRPr lang="de-DE"/>
          </a:p>
        </p:txBody>
      </p:sp>
      <p:sp>
        <p:nvSpPr>
          <p:cNvPr id="837878043" name="Rechteck 5"/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942716765" name="TextBox 1942716764"/>
          <p:cNvSpPr txBox="1"/>
          <p:nvPr/>
        </p:nvSpPr>
        <p:spPr bwMode="auto">
          <a:xfrm>
            <a:off x="1103425" y="1444803"/>
            <a:ext cx="987650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0" dirty="0"/>
              <a:t>For doing QML, we need to move </a:t>
            </a:r>
            <a:r>
              <a:rPr lang="en-US" b="0" dirty="0"/>
              <a:t>classical </a:t>
            </a:r>
            <a:r>
              <a:rPr b="0" dirty="0"/>
              <a:t>data to the quantum domain</a:t>
            </a:r>
            <a:r>
              <a:rPr lang="en-US" b="0" dirty="0"/>
              <a:t>!</a:t>
            </a:r>
            <a:endParaRPr b="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C2F821-2080-92F9-65C3-18CDE3787B73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1" name="!!Parallelogram 5">
            <a:extLst>
              <a:ext uri="{FF2B5EF4-FFF2-40B4-BE49-F238E27FC236}">
                <a16:creationId xmlns:a16="http://schemas.microsoft.com/office/drawing/2014/main" id="{C49B6756-5001-D6A9-7105-E52FDDBB0BAE}"/>
              </a:ext>
            </a:extLst>
          </p:cNvPr>
          <p:cNvSpPr/>
          <p:nvPr/>
        </p:nvSpPr>
        <p:spPr>
          <a:xfrm>
            <a:off x="5408670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Parallelogram 6">
            <a:extLst>
              <a:ext uri="{FF2B5EF4-FFF2-40B4-BE49-F238E27FC236}">
                <a16:creationId xmlns:a16="http://schemas.microsoft.com/office/drawing/2014/main" id="{4B91AF65-8CC2-95D5-B205-CC5B7EB666CB}"/>
              </a:ext>
            </a:extLst>
          </p:cNvPr>
          <p:cNvSpPr/>
          <p:nvPr/>
        </p:nvSpPr>
        <p:spPr>
          <a:xfrm>
            <a:off x="6072698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arallelogram 7">
            <a:extLst>
              <a:ext uri="{FF2B5EF4-FFF2-40B4-BE49-F238E27FC236}">
                <a16:creationId xmlns:a16="http://schemas.microsoft.com/office/drawing/2014/main" id="{13A190ED-3C7B-B33C-AE25-D00E337F360F}"/>
              </a:ext>
            </a:extLst>
          </p:cNvPr>
          <p:cNvSpPr/>
          <p:nvPr/>
        </p:nvSpPr>
        <p:spPr>
          <a:xfrm>
            <a:off x="6235982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arallelogram 8">
            <a:extLst>
              <a:ext uri="{FF2B5EF4-FFF2-40B4-BE49-F238E27FC236}">
                <a16:creationId xmlns:a16="http://schemas.microsoft.com/office/drawing/2014/main" id="{ED89E957-7B54-4E85-EA08-3AFDF273EED6}"/>
              </a:ext>
            </a:extLst>
          </p:cNvPr>
          <p:cNvSpPr/>
          <p:nvPr/>
        </p:nvSpPr>
        <p:spPr>
          <a:xfrm>
            <a:off x="5577398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Parallelogram 9">
            <a:extLst>
              <a:ext uri="{FF2B5EF4-FFF2-40B4-BE49-F238E27FC236}">
                <a16:creationId xmlns:a16="http://schemas.microsoft.com/office/drawing/2014/main" id="{D6EDC8C7-6A77-1231-8F61-A3BBADB2F5E5}"/>
              </a:ext>
            </a:extLst>
          </p:cNvPr>
          <p:cNvSpPr/>
          <p:nvPr/>
        </p:nvSpPr>
        <p:spPr>
          <a:xfrm>
            <a:off x="5550184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arallelogram 10">
            <a:extLst>
              <a:ext uri="{FF2B5EF4-FFF2-40B4-BE49-F238E27FC236}">
                <a16:creationId xmlns:a16="http://schemas.microsoft.com/office/drawing/2014/main" id="{A050D725-DCCF-8355-1367-3207E56D7D35}"/>
              </a:ext>
            </a:extLst>
          </p:cNvPr>
          <p:cNvSpPr/>
          <p:nvPr/>
        </p:nvSpPr>
        <p:spPr>
          <a:xfrm>
            <a:off x="6214212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Parallelogram 11">
            <a:extLst>
              <a:ext uri="{FF2B5EF4-FFF2-40B4-BE49-F238E27FC236}">
                <a16:creationId xmlns:a16="http://schemas.microsoft.com/office/drawing/2014/main" id="{3B5AD7B0-E307-6DC0-80D4-1179757D5B3B}"/>
              </a:ext>
            </a:extLst>
          </p:cNvPr>
          <p:cNvSpPr/>
          <p:nvPr/>
        </p:nvSpPr>
        <p:spPr>
          <a:xfrm>
            <a:off x="6377496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Parallelogram 12">
            <a:extLst>
              <a:ext uri="{FF2B5EF4-FFF2-40B4-BE49-F238E27FC236}">
                <a16:creationId xmlns:a16="http://schemas.microsoft.com/office/drawing/2014/main" id="{D7BD797C-75C6-6204-3650-1BC19B57576F}"/>
              </a:ext>
            </a:extLst>
          </p:cNvPr>
          <p:cNvSpPr/>
          <p:nvPr/>
        </p:nvSpPr>
        <p:spPr>
          <a:xfrm>
            <a:off x="5718912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DE1E5-1A35-A872-D19F-A1AD66BBB947}"/>
              </a:ext>
            </a:extLst>
          </p:cNvPr>
          <p:cNvSpPr txBox="1"/>
          <p:nvPr/>
        </p:nvSpPr>
        <p:spPr>
          <a:xfrm>
            <a:off x="3945028" y="36182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2E20-06F2-84F5-67A6-BA7EC3D79B85}"/>
              </a:ext>
            </a:extLst>
          </p:cNvPr>
          <p:cNvSpPr txBox="1"/>
          <p:nvPr/>
        </p:nvSpPr>
        <p:spPr>
          <a:xfrm>
            <a:off x="5687204" y="442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/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𝑔𝑟𝑎𝑠𝑠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blipFill>
                <a:blip r:embed="rId3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60AC91B-1D12-B5E0-8377-E2D2C8F4B45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7AC15D1-D426-A35C-3658-DD243B629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975CA81-02F9-0B20-4174-856C6F04152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174D7327-9349-616A-70B0-88C4009ED7F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E230754C-1841-D6FC-9200-4D6C9711F073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CB89A2A4-2D25-EA2E-4672-FB7EB4A2DB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F39CECFB-E96F-F505-9565-7CD5852A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Angle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7C4C0F4C-3942-034F-79E7-CFAD7DA28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26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309282A1-5F77-F95A-5902-84280E2E452B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E888719-26C9-1BD2-C345-2A6D6B0E5B81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49B176AB-704C-7FE3-92EA-1306BF58840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37B7553C-3775-DFE6-A7AC-4CAAE67956FA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AB075F1-8575-E1CB-572A-C2FF84DBA1D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0E3EE018-123E-E399-09CF-6C773D633C41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2CFABAF8-5360-F979-1D6D-613F9ABF202F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D0B1106B-39E6-DD2A-E99B-0BECD7444892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5F52BD7D-69B8-C84B-1883-C9B63A623542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3AA5CE29-054D-2AB3-F2C6-7B6B29B6DB77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C714A42E-11E3-9DA4-4C5D-CAA53BF898D7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1ADE4D06-95C0-D4C4-94D9-4C9F52444066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35E50418-DB59-19E0-8803-E3F92D26E6D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1C0EE9-979F-A1D4-7F7C-7C09A689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C9575-412F-9BEB-994E-325C34D3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38" y="3001384"/>
            <a:ext cx="1050499" cy="402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E0E994-A2A0-32A2-68E4-70B8D188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37" y="4117224"/>
            <a:ext cx="3820986" cy="3918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B5291-1EDC-AABD-3158-0D6E74BE69C9}"/>
              </a:ext>
            </a:extLst>
          </p:cNvPr>
          <p:cNvGrpSpPr/>
          <p:nvPr/>
        </p:nvGrpSpPr>
        <p:grpSpPr>
          <a:xfrm>
            <a:off x="3495222" y="3336289"/>
            <a:ext cx="828223" cy="317508"/>
            <a:chOff x="6848327" y="3816427"/>
            <a:chExt cx="828223" cy="3175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7522CD-DB63-3EAE-3FD0-D927B186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327" y="3816427"/>
              <a:ext cx="228606" cy="3156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386A46-5993-1A40-F31F-0308FAB5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921" y="3834570"/>
              <a:ext cx="560629" cy="29936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6EC4D6-4790-CBF1-E152-66DA5BC4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164E3-A9A0-4FE3-2B00-61ED845D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50" y="3142719"/>
            <a:ext cx="3543415" cy="211713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D21ACA6-B4DD-CD21-B328-A9EA5D0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9" y="3561126"/>
            <a:ext cx="746276" cy="23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DE97DD-2A40-5497-47FE-BD5CBE8785FD}"/>
              </a:ext>
            </a:extLst>
          </p:cNvPr>
          <p:cNvSpPr txBox="1"/>
          <p:nvPr/>
        </p:nvSpPr>
        <p:spPr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75297-BDE5-D07D-B565-9F019F2B2DBE}"/>
              </a:ext>
            </a:extLst>
          </p:cNvPr>
          <p:cNvSpPr txBox="1"/>
          <p:nvPr/>
        </p:nvSpPr>
        <p:spPr>
          <a:xfrm>
            <a:off x="1055026" y="29580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248FC-29E1-1525-2FE9-54E7F0A3FCCC}"/>
              </a:ext>
            </a:extLst>
          </p:cNvPr>
          <p:cNvSpPr txBox="1"/>
          <p:nvPr/>
        </p:nvSpPr>
        <p:spPr>
          <a:xfrm>
            <a:off x="846635" y="41009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1067DF-78F2-C5D2-BFD2-366785E5FF6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2729DC-338F-3998-950E-C073FF545367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6489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0E581B-7DE6-A57C-8F3A-B086C2402F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DBC1D06-E5E2-9089-98FD-0BDA79DA612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EFEF170C-C7AB-5A09-B77B-195BD89D4FC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A1C4F45-1843-5689-3621-802111D2D9B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F108878C-0EF2-0ADC-7C12-D6CB3F5B4978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E961EEE2-F115-5939-446F-F8E0E39AFF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Amplitude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CA1B5413-CBD0-9901-1AEF-BE01BCEE5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27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B6E04CD2-FBCA-32B8-5433-81C6F0773954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F9C1A6A9-622C-3547-5322-B44270E00388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5F020C80-6E19-4433-3F61-0E83E43DBD5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98794E4E-B68D-0FBB-EA70-63FCC4867C50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7A65859-0242-F427-A922-813F0120245E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37A60754-37FA-F486-290F-F4A13BDCA393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17AE049A-01CC-FEFF-2DBB-977FEA8B77C6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CD827EA5-BEC4-D1DA-D736-509DAB3C4D50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F4A732D7-E8F5-BD65-780C-B2106F50E13F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E35B3607-BCE1-E3E8-A70E-CC7F52B6AB93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67422BB2-928E-BE28-88BA-95486A6BD92A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05484BC1-4D27-8172-2C9F-33EDFB9CC91E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250430E1-8957-6FA0-2741-916EBB9D092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621227-5EEE-ABFF-3DF4-F52EA72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62B434-0BA3-7E1E-177A-A2DF055E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7BD2CC-FBB5-8433-52E8-BEE5938D7467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D9EBA9-D3E1-DF89-F4F8-8CC69821CECF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8D1A-8EC4-EABE-74A3-27438CB4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75" y="3154628"/>
            <a:ext cx="892629" cy="648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D3E22-7509-820F-F2FA-E66EAE8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71" y="4456615"/>
            <a:ext cx="3380103" cy="4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BDF1-3D19-7A69-7F47-23F7B6D2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70" y="4252904"/>
            <a:ext cx="4144320" cy="83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5B6F-F02A-C071-227D-82AEE7B82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441" y="3400432"/>
            <a:ext cx="3779977" cy="23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F7BBC-1319-F0C4-A13C-7826CB496F24}"/>
              </a:ext>
            </a:extLst>
          </p:cNvPr>
          <p:cNvSpPr txBox="1"/>
          <p:nvPr/>
        </p:nvSpPr>
        <p:spPr>
          <a:xfrm>
            <a:off x="382391" y="32590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AD173-C4EE-289B-4BB4-9B96A14E4C03}"/>
              </a:ext>
            </a:extLst>
          </p:cNvPr>
          <p:cNvSpPr txBox="1"/>
          <p:nvPr/>
        </p:nvSpPr>
        <p:spPr>
          <a:xfrm>
            <a:off x="804907" y="44566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3E46D-8A62-26DD-F4D7-FF51A4CAE141}"/>
              </a:ext>
            </a:extLst>
          </p:cNvPr>
          <p:cNvSpPr txBox="1"/>
          <p:nvPr/>
        </p:nvSpPr>
        <p:spPr bwMode="auto"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8062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F3389-1648-C550-C454-359A7DFA1E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B7E67B9-5F43-5950-26AC-1137B1A10BA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46A6A0D-929A-0AEE-BA6B-236BAAE3733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19CC4EA-B7E2-204C-BBE2-BA3C8AB3D68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EBCE6410-A020-A583-F222-F8F304F7011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25899B30-28A2-261B-9ABC-555932A829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Basis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EE00C6B8-AA2E-41AB-5358-BEDD18D8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28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6A44672F-383C-663E-D16C-E5DBF29E9DA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618BF8C-7837-EC11-0C0B-76DF53A866A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E9D75E70-3EA5-450F-4234-EC4CA5B6546B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EDC9F04-4957-1AB2-7EFF-232FD01A9AB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8E7F975-F4C0-BCBB-CDF4-E6113598F5C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79BCC7-F229-817F-57B3-6FD24C8800F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B8198-CAAF-C52E-BCB9-4727A6A0156A}"/>
              </a:ext>
            </a:extLst>
          </p:cNvPr>
          <p:cNvSpPr txBox="1"/>
          <p:nvPr/>
        </p:nvSpPr>
        <p:spPr>
          <a:xfrm>
            <a:off x="757480" y="44789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2F80-82E2-C300-414F-02D89D5E6C22}"/>
              </a:ext>
            </a:extLst>
          </p:cNvPr>
          <p:cNvSpPr txBox="1"/>
          <p:nvPr/>
        </p:nvSpPr>
        <p:spPr bwMode="auto">
          <a:xfrm>
            <a:off x="644317" y="342692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binarization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6FF8A-9908-9E72-BC3A-2B95F6ECFDD7}"/>
              </a:ext>
            </a:extLst>
          </p:cNvPr>
          <p:cNvSpPr/>
          <p:nvPr/>
        </p:nvSpPr>
        <p:spPr bwMode="auto">
          <a:xfrm>
            <a:off x="3692898" y="12650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BF8923-25F0-F1EA-6DEB-265D590AA887}"/>
              </a:ext>
            </a:extLst>
          </p:cNvPr>
          <p:cNvSpPr/>
          <p:nvPr/>
        </p:nvSpPr>
        <p:spPr bwMode="auto">
          <a:xfrm>
            <a:off x="4275971" y="1265000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997D3-F617-DC1E-CE18-B7A898C59261}"/>
              </a:ext>
            </a:extLst>
          </p:cNvPr>
          <p:cNvSpPr/>
          <p:nvPr/>
        </p:nvSpPr>
        <p:spPr bwMode="auto">
          <a:xfrm>
            <a:off x="4845547" y="125878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6A818-4A17-2703-F2F5-665805359CAF}"/>
              </a:ext>
            </a:extLst>
          </p:cNvPr>
          <p:cNvSpPr/>
          <p:nvPr/>
        </p:nvSpPr>
        <p:spPr bwMode="auto">
          <a:xfrm>
            <a:off x="5428620" y="1250485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/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/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ACD11-23EF-B2C7-CEED-6DD546544C87}"/>
              </a:ext>
            </a:extLst>
          </p:cNvPr>
          <p:cNvSpPr/>
          <p:nvPr/>
        </p:nvSpPr>
        <p:spPr bwMode="auto">
          <a:xfrm>
            <a:off x="9121402" y="2278718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49D8-842F-80E0-46D9-556E8DEC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61" y="4122083"/>
            <a:ext cx="1056082" cy="1247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BD54B-D6FA-E47E-57EC-FFF6875D9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14" y="3249530"/>
            <a:ext cx="1866767" cy="76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971F7-8F49-F5A3-EA8A-A5C3386BE837}"/>
              </a:ext>
            </a:extLst>
          </p:cNvPr>
          <p:cNvSpPr txBox="1"/>
          <p:nvPr/>
        </p:nvSpPr>
        <p:spPr bwMode="auto">
          <a:xfrm>
            <a:off x="813364" y="2322652"/>
            <a:ext cx="10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indexing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498BA-FFD5-353A-30C1-24D6084B19B6}"/>
              </a:ext>
            </a:extLst>
          </p:cNvPr>
          <p:cNvSpPr/>
          <p:nvPr/>
        </p:nvSpPr>
        <p:spPr bwMode="auto">
          <a:xfrm>
            <a:off x="2885472" y="2268606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F5EB79-9D96-8783-3908-8303C15782E4}"/>
              </a:ext>
            </a:extLst>
          </p:cNvPr>
          <p:cNvSpPr/>
          <p:nvPr/>
        </p:nvSpPr>
        <p:spPr bwMode="auto">
          <a:xfrm>
            <a:off x="3468545" y="2268606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C84F2-4098-9589-F7DC-C993E0ABBCA3}"/>
              </a:ext>
            </a:extLst>
          </p:cNvPr>
          <p:cNvSpPr/>
          <p:nvPr/>
        </p:nvSpPr>
        <p:spPr bwMode="auto">
          <a:xfrm>
            <a:off x="4038121" y="226239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7EFFBB-45FD-F8E7-EAA1-B5D826EBAD0D}"/>
              </a:ext>
            </a:extLst>
          </p:cNvPr>
          <p:cNvSpPr/>
          <p:nvPr/>
        </p:nvSpPr>
        <p:spPr bwMode="auto">
          <a:xfrm>
            <a:off x="4621194" y="2254091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709-12E2-17E8-94BB-9D3A692A2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89" y="4517356"/>
            <a:ext cx="1194485" cy="324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ED6FC7-DA7D-3E78-63D9-A7912C97C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81" y="3376972"/>
            <a:ext cx="1188241" cy="469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0398F-2FF5-9CFF-4D13-FF66C3E1F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646" y="3454555"/>
            <a:ext cx="224877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10" grpId="0"/>
      <p:bldP spid="16" grpId="0" animBg="1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26B0597-D1E1-200E-3D25-0C41A320B5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6DAA40A-740F-3B32-518D-A5EB75B78E6B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FF4F553-6BCE-CEEC-A495-0D3512201087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F42744E2-31DB-AAF3-ECA2-8E185E06934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70E42B7D-BDC6-1134-B2D4-989D0D8C094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B058398E-ECDB-28EF-1990-9C38B885B6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ZZ-feature map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67425D8B-91B2-08BD-6E79-15DFB33CC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29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7D876F84-5D3D-49FD-A7E7-3027E62EA870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9461A55B-851B-1FE0-5E23-E6039293FF2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70534172-F2EA-03BD-3870-03A2342557D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1FD8451D-5B5A-C08A-8829-4F842628EA5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354C9B8-E57C-6430-F189-DA86B3380F6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6C74-3C04-B0E1-8018-2383B1A308F5}"/>
              </a:ext>
            </a:extLst>
          </p:cNvPr>
          <p:cNvSpPr txBox="1"/>
          <p:nvPr/>
        </p:nvSpPr>
        <p:spPr bwMode="auto">
          <a:xfrm>
            <a:off x="287992" y="755412"/>
            <a:ext cx="84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Encoding Pairwise Correlations in Quantum Kernels</a:t>
            </a:r>
            <a:endParaRPr lang="en-PL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F3E86-0B16-0FA6-AB1D-D84CD544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30040"/>
            <a:ext cx="5267995" cy="2695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50CEA-3905-C000-3F9B-7FC02BB03B69}"/>
              </a:ext>
            </a:extLst>
          </p:cNvPr>
          <p:cNvSpPr txBox="1"/>
          <p:nvPr/>
        </p:nvSpPr>
        <p:spPr bwMode="auto">
          <a:xfrm>
            <a:off x="376218" y="2039359"/>
            <a:ext cx="680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Circuit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an equal superposition for </a:t>
            </a:r>
            <a:r>
              <a:rPr lang="en-GB" dirty="0" err="1"/>
              <a:t>Hadamards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single-qubit rotations to encode the raw features (like in angle encoding)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entangling terms between pairs of qubits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creates a feature space containing nonlinear pairwise products.</a:t>
            </a:r>
          </a:p>
          <a:p>
            <a:endParaRPr lang="en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4B9DC-2CA2-7C42-B590-2A249343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55" y="2348880"/>
            <a:ext cx="590939" cy="310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D5F6B-F80B-7327-E5FB-280F326C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34" y="3845080"/>
            <a:ext cx="1473938" cy="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5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52DC698-B717-0703-5BAE-4BDC92B52F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4460D3BD-F5CA-7BB5-B3DE-FA1EB1F52A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761FCBB-E760-0E60-9A7B-548E0F6D89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44CAF-E093-101C-084E-5F1C071C9538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F2115-33FD-84AF-A581-B40CD2BF1C1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08E2C-D443-E2CE-E985-43DC849A0FCC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Quanutm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3EFA1-B7E5-F212-A912-33731AB0A76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1F54-90BC-D3A0-A07D-B9294D498B35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3214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AFFE3F0-01BC-921D-93B6-42143A0F1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C06EDC40-B6DB-AE10-B11D-42479D11FA9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69A350BD-3791-A998-2D37-7CE4A31C63C9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516F4E79-F9F2-741C-5F53-C596385F8B98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550AF3DD-84BE-2020-D9D1-42CECCE23D0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A4DD0B6D-2A52-29A4-89FC-136B44A215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How to encode data into a quantum circuit?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5CA01B69-224C-1539-007D-03540072C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30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DDED8D3D-B240-4A1A-6F1B-A95B97C0D13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6831A86F-F5A7-969C-8F05-C1E9BDB2591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 dirty="0"/>
              <a:t>QML Theory</a:t>
            </a:r>
            <a:endParaRPr dirty="0"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329FE3E8-7979-77C1-BFBC-F6A546873AC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953DD86-9362-1D23-1E9D-D653CE0C884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E96CB6-84F1-D313-8757-334FC58C963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53C19-788F-B951-C7CE-A9405CFE584D}"/>
              </a:ext>
            </a:extLst>
          </p:cNvPr>
          <p:cNvSpPr/>
          <p:nvPr/>
        </p:nvSpPr>
        <p:spPr bwMode="auto">
          <a:xfrm>
            <a:off x="7392144" y="2880859"/>
            <a:ext cx="2647302" cy="11962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/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basis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1 discrete variable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blipFill>
                <a:blip r:embed="rId3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35EF16-0597-9FF8-F105-2E1506488114}"/>
              </a:ext>
            </a:extLst>
          </p:cNvPr>
          <p:cNvSpPr/>
          <p:nvPr/>
        </p:nvSpPr>
        <p:spPr bwMode="auto">
          <a:xfrm>
            <a:off x="4648914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/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amplitude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</a:t>
                </a:r>
                <a:r>
                  <a:rPr lang="en-US" sz="1200" dirty="0"/>
                  <a:t>ariable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blipFill>
                <a:blip r:embed="rId4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0B1A4E-D329-B134-9A45-0B501A933D4D}"/>
              </a:ext>
            </a:extLst>
          </p:cNvPr>
          <p:cNvSpPr/>
          <p:nvPr/>
        </p:nvSpPr>
        <p:spPr bwMode="auto">
          <a:xfrm>
            <a:off x="1896257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/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angle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variables</a:t>
                </a:r>
                <a:endParaRPr lang="en-US" sz="1200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blipFill>
                <a:blip r:embed="rId5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F9E4A8-4B49-3F5A-491C-F0B4D801C882}"/>
              </a:ext>
            </a:extLst>
          </p:cNvPr>
          <p:cNvSpPr txBox="1"/>
          <p:nvPr/>
        </p:nvSpPr>
        <p:spPr bwMode="auto">
          <a:xfrm>
            <a:off x="8040216" y="4797152"/>
            <a:ext cx="2865716" cy="53482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200" dirty="0"/>
              <a:t>There’s more…</a:t>
            </a:r>
            <a:endParaRPr lang="en-US" sz="1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54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C17422-0980-5A91-3C30-9AC5AE19FD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853F283E-932A-326E-C8AC-EF32577A3A6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C9F670AE-775F-3677-865B-763CD87AC34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01CB81-18CD-24E1-89C0-D74383F7837E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5E45B5B-139D-47F6-B2D4-D28FEDC6353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42657D9-1D3F-2E7D-B508-2589362027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Quick recap: binary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B85A4F6-3A11-6CDD-6D13-BF1A6131E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0E416A6-39F8-09B8-B9F1-BECE146B723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EF4DCB1-C1D3-3414-C70F-482D534B0E6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C86E9EEC-A653-670E-BB6D-7183EA57A29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45F240A-0DCB-FADB-BA5B-802C1D09543F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2FC90C5-5387-8F5C-7ACC-04248BCFD9A2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6F30F-31F8-16D4-AE73-410BD4E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1" y="1196752"/>
            <a:ext cx="6920540" cy="3809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5C9E7-FCC0-DD1B-60A3-1F67EFB45E5D}"/>
              </a:ext>
            </a:extLst>
          </p:cNvPr>
          <p:cNvSpPr txBox="1"/>
          <p:nvPr/>
        </p:nvSpPr>
        <p:spPr bwMode="auto">
          <a:xfrm>
            <a:off x="3037310" y="544152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/>
              <a:t>Togootogtokh</a:t>
            </a:r>
            <a:r>
              <a:rPr lang="en-US" sz="800" dirty="0"/>
              <a:t>, </a:t>
            </a:r>
            <a:r>
              <a:rPr lang="en-US" sz="800" dirty="0" err="1"/>
              <a:t>Enkhtogtokh</a:t>
            </a:r>
            <a:r>
              <a:rPr lang="en-US" sz="800" dirty="0"/>
              <a:t> and </a:t>
            </a:r>
            <a:r>
              <a:rPr lang="en-US" sz="800" dirty="0" err="1"/>
              <a:t>Amarzaya</a:t>
            </a:r>
            <a:r>
              <a:rPr lang="en-US" sz="800" dirty="0"/>
              <a:t> </a:t>
            </a:r>
            <a:r>
              <a:rPr lang="en-US" sz="800" dirty="0" err="1"/>
              <a:t>Amartuvshin</a:t>
            </a:r>
            <a:r>
              <a:rPr lang="en-US" sz="800" dirty="0"/>
              <a:t>. “Deep Learning Approach for Very Similar Objects Recognition Application on Chihuahua and Muffin Problem.” ArXiv abs/1801.09573 (2018)</a:t>
            </a:r>
          </a:p>
        </p:txBody>
      </p:sp>
    </p:spTree>
    <p:extLst>
      <p:ext uri="{BB962C8B-B14F-4D97-AF65-F5344CB8AC3E}">
        <p14:creationId xmlns:p14="http://schemas.microsoft.com/office/powerpoint/2010/main" val="16637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3C4CC4-8DD1-EE01-B6E8-E8BC6C63E4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16F3AD25-8B58-5EC3-D615-E57D186425EC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E507ED-49A7-EF8D-A64B-1CB08723EE2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7CF4B295-F679-87DC-A2B9-BEF8C32B7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9EFABC84-2478-F697-E23D-A2A4C45D476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7CBCA8D-0F81-C47C-75B5-885863EFEA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Linear classifiers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5A4F550-BEC4-25FD-5F22-DBEF5EB77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E08DB7B-E571-D369-8B1B-4B4AD69F88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674DDA2-52B7-7D34-F877-20C772B2BC75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38A4FB0-CED1-DEF4-FEA0-3E2AB89DCBC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1F729804-F685-C232-501D-FE124D575E8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901D60B-3D97-6CD0-F846-156C7A851E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83F4-440F-E17A-C1A8-4260D42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08" y="1904008"/>
            <a:ext cx="4513350" cy="355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B059F-B219-CBDF-4828-544D53461D19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In a perfect world, classes are linearly separable…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0D4F7-547E-ED5F-FB13-A80859F56C03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386F-DED2-D8BA-2277-99C97AB9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585183"/>
            <a:ext cx="1512168" cy="360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48C04-30AF-F1FA-2C66-4092153A7E44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9E5C1-08D7-D4CC-B76F-F36787ED52A7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DF09D-F506-D513-EA9F-F4540198FF06}"/>
              </a:ext>
            </a:extLst>
          </p:cNvPr>
          <p:cNvGrpSpPr/>
          <p:nvPr/>
        </p:nvGrpSpPr>
        <p:grpSpPr>
          <a:xfrm>
            <a:off x="843070" y="4643832"/>
            <a:ext cx="5551161" cy="607764"/>
            <a:chOff x="863390" y="4633672"/>
            <a:chExt cx="5551161" cy="607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219EE3-6E2B-A8EA-E7E1-649EAFC6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90" y="4633672"/>
              <a:ext cx="1127019" cy="6077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CE6FF-54FB-39BE-8018-09E4850D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57" y="4753193"/>
              <a:ext cx="4137694" cy="4195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A297FD-55E9-F032-7065-F49931ACAA6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427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DD022-C43B-897F-629A-F270255B8F8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1AEC15-7224-EB1A-8520-51CC7B4412F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5330481B-70EB-74F1-454A-12980A76912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BAEAA2D-5592-EF14-2F27-CF0D7A7D920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BD94E55-1A84-B762-3D88-16589AC0813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CFC27607-7503-9C00-32B1-BD386D8DBB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Feature maps for higher dimensional spaces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0118B20D-79B0-52C4-7100-69B37F78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5645FFE-8496-E761-28B1-3F730583AAD5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3C417B8C-A81E-2C65-43C9-040742F69413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B16411A-7D04-E725-7787-C47D64E71D9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0F6268E-D0B6-C92F-0B39-18853F24FBAE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1AA050-CA31-F5D9-AF01-D9D6B94B38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BC8CA-1272-1C31-2D0F-3D2E8FB9F3A3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…</a:t>
            </a:r>
            <a:r>
              <a:rPr lang="en-US" sz="2000" dirty="0"/>
              <a:t>but we can always strive for perfection!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7B9B5-D643-1ED1-306C-45CAC556F36C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103EF-6FB6-30B9-F4EA-1224D39CB3A3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A07F1-E817-318C-E9FC-BF5875D8BF2F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1426-9D03-EF14-C549-70DA39BF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0" y="4643832"/>
            <a:ext cx="1127019" cy="60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9E69B-479D-BE9C-3830-6430E16F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3" y="682536"/>
            <a:ext cx="3334737" cy="488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CA80D-D8E9-36B7-3993-DC7EBF13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01" y="2577417"/>
            <a:ext cx="2076543" cy="37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838F0-4037-439A-9834-B965A677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940" y="4761550"/>
            <a:ext cx="4201684" cy="381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CA39C-A21B-D768-FA7A-374FCC638755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1992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642A57-0A03-3704-724A-56C5A384B7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6CFF7D5-A547-3D6E-A0BE-6C0272EB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06" y="4559357"/>
            <a:ext cx="1378239" cy="346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BB1692-32C8-FC13-98E6-FD3D32C26EB0}"/>
              </a:ext>
            </a:extLst>
          </p:cNvPr>
          <p:cNvSpPr/>
          <p:nvPr/>
        </p:nvSpPr>
        <p:spPr bwMode="auto">
          <a:xfrm>
            <a:off x="7315768" y="2446707"/>
            <a:ext cx="3756620" cy="26691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8CEB729-FCC9-D3DD-82B1-E71BDA46E1FE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FE69276-186B-B5C5-23EC-1703E8078FC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C38798A-B655-20BB-45BF-EA40CE7E5E1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B5EFFD9-1E9D-5D5F-D843-50A8F2857B80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7161E8C-0F7D-E2EA-E16B-A986BCD99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kernel trick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B333328-2537-F3FA-5FFC-C4CF0CD67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1AB36A46-D649-D9BA-9362-53324CE96E49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97BEB0C0-7C07-E5B4-CAAF-C562981704E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56E6B69-32CC-6306-EB4E-6659EB522E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F4BC646-574D-4131-0851-BAEFAB1FB61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2D3D04-94DD-1F45-9BC3-E70B720952B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D0DE-87B3-C6E9-4F71-08950CB9EEF7}"/>
              </a:ext>
            </a:extLst>
          </p:cNvPr>
          <p:cNvSpPr txBox="1"/>
          <p:nvPr/>
        </p:nvSpPr>
        <p:spPr bwMode="auto">
          <a:xfrm>
            <a:off x="7482705" y="2524058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The feature map only appears in </a:t>
            </a:r>
            <a:r>
              <a:rPr lang="en-US" dirty="0"/>
              <a:t>dot</a:t>
            </a:r>
            <a:r>
              <a:rPr lang="en-US" b="0" dirty="0"/>
              <a:t>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CD3F4-50D6-C62E-8B4B-93EA9AA7E038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l-GR" b="1" dirty="0"/>
              <a:t>α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5FD5C-1677-B5D3-65C3-691B745CF9C6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6021-C7C2-ECB4-03B5-2FCFF982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4" y="4566052"/>
            <a:ext cx="4544970" cy="1496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D276B-9F94-C31D-C17A-7033601D8B8B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54C96-D2E7-8FB5-865C-8F3FCA417209}"/>
              </a:ext>
            </a:extLst>
          </p:cNvPr>
          <p:cNvSpPr/>
          <p:nvPr/>
        </p:nvSpPr>
        <p:spPr bwMode="auto">
          <a:xfrm>
            <a:off x="4111144" y="4707097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1191A-DE21-7D4E-42FC-ABA063536F27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The dual formulation simplifies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E42F94-CB6E-59CA-6F0F-ABF7D736B95C}"/>
              </a:ext>
            </a:extLst>
          </p:cNvPr>
          <p:cNvCxnSpPr/>
          <p:nvPr/>
        </p:nvCxnSpPr>
        <p:spPr bwMode="auto">
          <a:xfrm>
            <a:off x="9215254" y="3180708"/>
            <a:ext cx="0" cy="468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90EB79-38E8-CBA2-3A3F-D919246E6970}"/>
              </a:ext>
            </a:extLst>
          </p:cNvPr>
          <p:cNvSpPr txBox="1"/>
          <p:nvPr/>
        </p:nvSpPr>
        <p:spPr bwMode="auto">
          <a:xfrm>
            <a:off x="7502293" y="3732015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We don’t need the transformed feature space!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72D9A6-D78A-B85C-CE9F-8210EADA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10" y="2327542"/>
            <a:ext cx="3742738" cy="918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33B4A-05D7-4F56-83E1-58A6A73B5F92}"/>
              </a:ext>
            </a:extLst>
          </p:cNvPr>
          <p:cNvSpPr/>
          <p:nvPr/>
        </p:nvSpPr>
        <p:spPr bwMode="auto">
          <a:xfrm>
            <a:off x="4835552" y="2544054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B901F-89F7-BD16-E38E-0037C0F4EC16}"/>
              </a:ext>
            </a:extLst>
          </p:cNvPr>
          <p:cNvSpPr txBox="1"/>
          <p:nvPr/>
        </p:nvSpPr>
        <p:spPr bwMode="auto">
          <a:xfrm>
            <a:off x="7532869" y="4537584"/>
            <a:ext cx="327422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/>
              <a:t>Kernel function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5565B-A584-A264-688D-E3EEC12127F6}"/>
              </a:ext>
            </a:extLst>
          </p:cNvPr>
          <p:cNvCxnSpPr>
            <a:cxnSpLocks/>
          </p:cNvCxnSpPr>
          <p:nvPr/>
        </p:nvCxnSpPr>
        <p:spPr bwMode="auto">
          <a:xfrm>
            <a:off x="6583140" y="2758485"/>
            <a:ext cx="59298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D9DAB-EB64-ACBA-447B-A17BCB96FA96}"/>
              </a:ext>
            </a:extLst>
          </p:cNvPr>
          <p:cNvCxnSpPr>
            <a:cxnSpLocks/>
          </p:cNvCxnSpPr>
          <p:nvPr/>
        </p:nvCxnSpPr>
        <p:spPr bwMode="auto">
          <a:xfrm>
            <a:off x="5750829" y="4922314"/>
            <a:ext cx="140643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88A094-1D01-58DF-C82F-61D99985B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86" y="1242290"/>
            <a:ext cx="3583301" cy="423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2EB8F3-DA44-6839-B97D-49DDE680040B}"/>
              </a:ext>
            </a:extLst>
          </p:cNvPr>
          <p:cNvSpPr/>
          <p:nvPr/>
        </p:nvSpPr>
        <p:spPr bwMode="auto">
          <a:xfrm>
            <a:off x="7336944" y="862464"/>
            <a:ext cx="3756620" cy="90751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B71AB-DDBB-72E7-0FA7-07C970E3AF7A}"/>
              </a:ext>
            </a:extLst>
          </p:cNvPr>
          <p:cNvSpPr txBox="1"/>
          <p:nvPr/>
        </p:nvSpPr>
        <p:spPr bwMode="auto">
          <a:xfrm>
            <a:off x="8503746" y="916550"/>
            <a:ext cx="1423016" cy="298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400" b="0" dirty="0"/>
              <a:t>e.g. RBF kernel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DCEBDE-DFBF-E6FC-EF6A-3AA6DF1CD8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15254" y="1916832"/>
            <a:ext cx="0" cy="4369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2" grpId="0" animBg="1"/>
      <p:bldP spid="28" grpId="0"/>
      <p:bldP spid="23" grpId="0" animBg="1"/>
      <p:bldP spid="31" grpId="0"/>
      <p:bldP spid="43" grpId="0" animBg="1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3BA90-1CA5-4174-40BC-717C283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3182432"/>
            <a:ext cx="1378239" cy="346575"/>
          </a:xfrm>
          <a:prstGeom prst="rect">
            <a:avLst/>
          </a:prstGeom>
        </p:spPr>
      </p:pic>
      <p:sp>
        <p:nvSpPr>
          <p:cNvPr id="1522617450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35</a:t>
            </a:fld>
            <a:endParaRPr lang="de-DE"/>
          </a:p>
        </p:txBody>
      </p:sp>
      <p:sp>
        <p:nvSpPr>
          <p:cNvPr id="587903016" name="Rechteck 5"/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D70B50D-E4D7-A3C2-8224-963DE411B30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9D759-D53D-064E-C8E1-FE97E0688F4A}"/>
              </a:ext>
            </a:extLst>
          </p:cNvPr>
          <p:cNvSpPr/>
          <p:nvPr/>
        </p:nvSpPr>
        <p:spPr bwMode="auto">
          <a:xfrm>
            <a:off x="1829739" y="2780928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E855-D20F-5B06-AEEA-4AC936F0AD95}"/>
              </a:ext>
            </a:extLst>
          </p:cNvPr>
          <p:cNvSpPr txBox="1"/>
          <p:nvPr/>
        </p:nvSpPr>
        <p:spPr bwMode="auto">
          <a:xfrm>
            <a:off x="2031863" y="3159675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3A3055-BF0B-AB6A-8E46-A53AF5151C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11455-EF19-3567-B1DC-A1E7EB43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F8ABA317-705B-225A-41E3-10609AA8BBB8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7B12F6-6D0C-A766-E009-80E54AD5CC1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40838A-227D-795D-93BA-F04DBF386B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5443DBA-9EC2-C66E-FE8A-0E96A791842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73FDE46D-954C-48E7-1956-759382E0B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561DDEA-DF5D-6026-4C67-AB5518E8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F8EC3FDE-973E-684A-5265-23396B04B3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D61565DE-E428-08EF-63E4-F725D066000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70F95BA-E295-A7DE-0487-F36C3DF3906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60B6AC15-4C00-7840-1FAB-F77D978794C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2E60681-C77E-6285-4278-CA9DE8CBCF5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58C93-0E7F-C10A-DC86-95272C830216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02F4-9389-FF08-DC66-BC48F792520F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ACBF-00AE-7F3D-BD45-B33DC60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08" y="3187491"/>
            <a:ext cx="5539832" cy="2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25597-D509-C3B9-001C-6153BA8E61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5EDC8-C084-6ACD-1023-482E7A9A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9145CC78-0AA1-73DC-D224-BD9399EFDC9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667A9D77-5A28-18D6-CDF7-4335224EE9F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35FAA783-99B5-0BFB-CEB3-4B137A479DFF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3828679-B235-E5CA-9555-A4B90985A56A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F5A1D8-AB57-8C0E-BD12-68DC8CD318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QML is basically a fancy kernel machine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8812B11-3CFD-5055-B535-AEDEB3A91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FEBFC4-EA95-A395-DBC9-7B8055B0D72E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391266A-AA13-2F38-01CC-200CDB7D6B9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51A66C6-AA2F-A276-F32A-C5464EA26F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C5587FD-C6A5-67CD-B542-86C6CFF8E17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4A22ACB-4C5F-64E0-8965-3084ED52F3F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842D-52F1-0187-90AB-1F7DC8C1E762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C621-C626-2194-DDDD-895CFFA3BE66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5859-F01F-7CB3-2D6A-39AEBE4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48385" y="2933269"/>
            <a:ext cx="8035575" cy="1744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13042-3A62-82B3-1356-872DEA834625}"/>
              </a:ext>
            </a:extLst>
          </p:cNvPr>
          <p:cNvSpPr txBox="1"/>
          <p:nvPr/>
        </p:nvSpPr>
        <p:spPr bwMode="auto">
          <a:xfrm>
            <a:off x="2997945" y="49402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Maria. “Supervised Quantum Machine Learning Models Are Kernel Methods,” January 26, 2021. </a:t>
            </a:r>
            <a:r>
              <a:rPr lang="en-US" sz="900" dirty="0">
                <a:effectLst/>
                <a:hlinkClick r:id="rId5"/>
              </a:rPr>
              <a:t>https://arxiv.org/abs/2101.11020v2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2C243D-D061-3D69-42E4-C2D489CC1D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7DC0AE95-E9E0-3875-B16B-3B28C7907E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0F394EF-8531-26F1-70B1-F8DBFB5AC5FB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9FFD22D9-ED28-C661-97A4-FB91E22DD15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CE1D9F-CFAB-FFC1-1C53-E4A63CD1BFD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E7319C5-8D36-E7B8-8E6B-A67B49D08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kernels for cloud detection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0D80F2-7422-50A2-A4D4-35B477CB5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141DDC2-870D-BA0D-B2BA-C45E9D20BBF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781BD11-FA9B-F64A-4234-04FBA15254B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11E8643C-B279-D995-4F9A-4797AA50EB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D172F979-954D-E8A4-3400-635262DEBE6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15EAE6E-AB4A-F878-74B2-96B86048A8B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78E4F-648B-824C-F717-407DDEF1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0" y="1091449"/>
            <a:ext cx="63175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048-52E8-CD95-F8E9-8031AE2AF688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3927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B64EC8-0E95-1BFB-2BAE-18AA1FE72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E02B7E5-7841-F9F7-0C6B-71F3DC873F8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9791B9-B4F1-F00B-2E69-1F1E2536DC4F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0C2B09B9-5FC4-4B8D-CAD5-8B33E0172F9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6B3A34D4-B26D-96FC-3C36-21B8BC42F4E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B03506C-6E36-8338-8D38-3B72CE7D8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BAEDD76-FBEF-1D97-074F-DFCC6BFB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1D5CFC-CF38-DCE9-9D8F-7A956FF361FA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983A749-BB0D-9EC9-1A40-CB2ABA6D2F3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FA482DE-21B1-99F9-C5D0-FAC0FA00621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32A36C5-6AAF-C1E9-3920-32CB6DAEC0A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E8102EC-6F96-3FCD-18FF-D6B80FB420B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BC952-0B42-6235-217C-0A341589E04E}"/>
              </a:ext>
            </a:extLst>
          </p:cNvPr>
          <p:cNvSpPr txBox="1"/>
          <p:nvPr/>
        </p:nvSpPr>
        <p:spPr bwMode="auto">
          <a:xfrm>
            <a:off x="1307453" y="2965128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62F85-A18D-5072-2F30-C560765E1E26}"/>
              </a:ext>
            </a:extLst>
          </p:cNvPr>
          <p:cNvSpPr/>
          <p:nvPr/>
        </p:nvSpPr>
        <p:spPr bwMode="auto">
          <a:xfrm>
            <a:off x="1091429" y="2708920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Textbooks, manuals, materials</a:t>
            </a:r>
          </a:p>
        </p:txBody>
      </p:sp>
      <p:sp>
        <p:nvSpPr>
          <p:cNvPr id="4393361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</a:t>
            </a:fld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7ED8B2-A9AD-2B38-3C75-DE6C94C0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8" y="1379033"/>
            <a:ext cx="2376406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096602-5B8B-EDC4-4DFA-0EF0AE7A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14" y="2524271"/>
            <a:ext cx="4320480" cy="984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0D4C7-D224-2B6E-5D09-09FC778BB819}"/>
              </a:ext>
            </a:extLst>
          </p:cNvPr>
          <p:cNvSpPr txBox="1"/>
          <p:nvPr/>
        </p:nvSpPr>
        <p:spPr bwMode="auto">
          <a:xfrm>
            <a:off x="8466666" y="23549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2511.15969</a:t>
            </a:r>
          </a:p>
        </p:txBody>
      </p:sp>
      <p:pic>
        <p:nvPicPr>
          <p:cNvPr id="3076" name="Picture 4" descr="Quantum Computation and Quantum Information: 10th Anniversary Edition :  Nielsen, Michael A., Chuang, Isaac L.: Amazon.pl: Książki">
            <a:extLst>
              <a:ext uri="{FF2B5EF4-FFF2-40B4-BE49-F238E27FC236}">
                <a16:creationId xmlns:a16="http://schemas.microsoft.com/office/drawing/2014/main" id="{A27BA216-9E0F-3283-25B4-B115BD2A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379033"/>
            <a:ext cx="2536372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5FB56-FF34-1CF9-8C2E-A349F285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072" y="1568602"/>
            <a:ext cx="5127978" cy="49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1EA7-9407-A76F-E9B1-68E009F44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1288686"/>
            <a:ext cx="2108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FDE2-6FEC-4514-B47A-DF63F41AE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152" y="3760285"/>
            <a:ext cx="3593976" cy="16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A3C52-B5C8-D48F-041A-F72A51056FE3}"/>
              </a:ext>
            </a:extLst>
          </p:cNvPr>
          <p:cNvSpPr txBox="1"/>
          <p:nvPr/>
        </p:nvSpPr>
        <p:spPr bwMode="auto">
          <a:xfrm>
            <a:off x="8466666" y="3591008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2502.01146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C89A74-3535-E231-B4EF-CECB82C89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544" y="602536"/>
            <a:ext cx="3085984" cy="546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BE3748-5D85-C77D-FB5B-C25559971F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9229C63-20B8-6860-58AA-EDED9BE42D9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C3432B1-10C6-829C-0A87-69DD4A8D267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CFE750B4-09DF-E2B9-1DB0-209833B5F3E0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FAF17D3-2D39-4729-2CA0-696753EA66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AEC5CCA-6E53-B2B4-54CE-E291B5EAC8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C2677FC-25AE-357A-7975-826B54DAC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857C8066-1F0C-7AF8-AC42-4363D01AC2FB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C397A0D6-CD47-A4E6-C956-3C548DF4EA07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5B3969E-849B-ACAC-3450-1609A2B8D6A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E4113CB-3DA2-D280-170A-5FE619B27768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4523140-8B39-2A2F-7526-57CD60EFFB6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A52D2-9B10-29C0-26A4-6DA53807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15" y="3037601"/>
            <a:ext cx="6294896" cy="262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9F746-E71E-80E3-B5E7-B338872B8AFC}"/>
              </a:ext>
            </a:extLst>
          </p:cNvPr>
          <p:cNvSpPr txBox="1"/>
          <p:nvPr/>
        </p:nvSpPr>
        <p:spPr bwMode="auto">
          <a:xfrm>
            <a:off x="9508455" y="3979390"/>
            <a:ext cx="230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looks familiar…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7028-0BFC-CFA6-36CC-89E8A5268848}"/>
              </a:ext>
            </a:extLst>
          </p:cNvPr>
          <p:cNvSpPr txBox="1"/>
          <p:nvPr/>
        </p:nvSpPr>
        <p:spPr bwMode="auto">
          <a:xfrm>
            <a:off x="1307453" y="159035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B32B4-24F5-94F7-6C32-4FAF69447F08}"/>
              </a:ext>
            </a:extLst>
          </p:cNvPr>
          <p:cNvSpPr/>
          <p:nvPr/>
        </p:nvSpPr>
        <p:spPr bwMode="auto">
          <a:xfrm>
            <a:off x="1091429" y="1334148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433E6-A946-22A3-1E23-2A55EB26A9B0}"/>
              </a:ext>
            </a:extLst>
          </p:cNvPr>
          <p:cNvSpPr txBox="1"/>
          <p:nvPr/>
        </p:nvSpPr>
        <p:spPr bwMode="auto">
          <a:xfrm>
            <a:off x="1313101" y="5694144"/>
            <a:ext cx="9577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Maria, and Francesco </a:t>
            </a:r>
            <a:r>
              <a:rPr lang="en-US" sz="900" dirty="0" err="1">
                <a:effectLst/>
              </a:rPr>
              <a:t>Petruccione</a:t>
            </a:r>
            <a:r>
              <a:rPr lang="en-US" sz="900" dirty="0">
                <a:effectLst/>
              </a:rPr>
              <a:t>. </a:t>
            </a:r>
            <a:r>
              <a:rPr lang="en-US" sz="900" i="1" dirty="0">
                <a:effectLst/>
              </a:rPr>
              <a:t>Supervised Learning with Quantum Computers</a:t>
            </a:r>
            <a:r>
              <a:rPr lang="en-US" sz="900" dirty="0">
                <a:effectLst/>
              </a:rPr>
              <a:t>. Quantum Science and Technology. Cham: Springer International Publishing, 2018.</a:t>
            </a:r>
          </a:p>
        </p:txBody>
      </p:sp>
    </p:spTree>
    <p:extLst>
      <p:ext uri="{BB962C8B-B14F-4D97-AF65-F5344CB8AC3E}">
        <p14:creationId xmlns:p14="http://schemas.microsoft.com/office/powerpoint/2010/main" val="413785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B824B3-D8AE-57C0-0F2C-ADDFD3FE8D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CA642E9-76F3-BB9F-3BF5-1FBD6B6986D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4608C0-D8F3-94BA-053B-D50C5C7E8B72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42CBFCE-EA96-3F8E-E1C1-45BDD1AE0B3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067D6FE-D67E-873F-28F2-4028080B87B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20ACE48-2156-42F3-193E-4A30072F47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classifier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A268BC6-B231-EA5B-3078-827BDA2C2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CDB1BEB5-429B-BB48-4430-2FB2C21844A6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A3938E14-6EA7-4F38-F082-4B8CF9BECD8B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DFF45842-1F78-EE0D-6A03-94036CFFE9D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5EE045C-E1C4-151A-C6A2-0456948724B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2501D4-5856-A01F-4368-1C26A338634F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EA2323-F8C1-7F44-E256-95933DFBB537}"/>
              </a:ext>
            </a:extLst>
          </p:cNvPr>
          <p:cNvGrpSpPr/>
          <p:nvPr/>
        </p:nvGrpSpPr>
        <p:grpSpPr>
          <a:xfrm>
            <a:off x="1091429" y="1334148"/>
            <a:ext cx="10009112" cy="1158748"/>
            <a:chOff x="1091429" y="1334148"/>
            <a:chExt cx="10009112" cy="1158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C7DFA2-F0E0-6C35-C384-36D5D4943948}"/>
                </a:ext>
              </a:extLst>
            </p:cNvPr>
            <p:cNvSpPr/>
            <p:nvPr/>
          </p:nvSpPr>
          <p:spPr bwMode="auto">
            <a:xfrm>
              <a:off x="1091429" y="1334148"/>
              <a:ext cx="10009112" cy="1158748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A3F0BD-1400-D75F-3707-F2421AB34053}"/>
                </a:ext>
              </a:extLst>
            </p:cNvPr>
            <p:cNvSpPr txBox="1"/>
            <p:nvPr/>
          </p:nvSpPr>
          <p:spPr bwMode="auto">
            <a:xfrm>
              <a:off x="1293431" y="1451857"/>
              <a:ext cx="95770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The</a:t>
              </a:r>
              <a:r>
                <a:rPr lang="en-US" b="1" dirty="0"/>
                <a:t> variational quantum classifier (VQC) </a:t>
              </a:r>
              <a:r>
                <a:rPr lang="en-US" dirty="0"/>
                <a:t>is a VQA for binary classification, taking both </a:t>
              </a:r>
              <a:r>
                <a:rPr lang="en-US" b="1" dirty="0"/>
                <a:t>examples 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 and </a:t>
              </a:r>
              <a:r>
                <a:rPr lang="en-US" b="1" dirty="0"/>
                <a:t>parameters</a:t>
              </a:r>
              <a:r>
                <a:rPr lang="en-US" dirty="0"/>
                <a:t> (</a:t>
              </a:r>
              <a:r>
                <a:rPr lang="el-GR" b="1" dirty="0"/>
                <a:t>θ</a:t>
              </a:r>
              <a:r>
                <a:rPr lang="en-US" dirty="0"/>
                <a:t>) as input, using measurements to make predictions, and using classification error as cost function for updating the parameters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1A65A7-8837-4463-71A6-059E94E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0" y="2832396"/>
            <a:ext cx="4100410" cy="257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FFF-5848-03AE-CE1C-4283DF7511C4}"/>
              </a:ext>
            </a:extLst>
          </p:cNvPr>
          <p:cNvSpPr txBox="1"/>
          <p:nvPr/>
        </p:nvSpPr>
        <p:spPr bwMode="auto">
          <a:xfrm>
            <a:off x="1825424" y="5588817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Havlicek, Vojtech, Antonio D. </a:t>
            </a:r>
            <a:r>
              <a:rPr lang="en-US" sz="900" dirty="0" err="1"/>
              <a:t>Córcoles</a:t>
            </a:r>
            <a:r>
              <a:rPr lang="en-US" sz="900" dirty="0"/>
              <a:t>, Kristan Temme, Aram W. Harrow, Abhinav Kandala, Jerry M. Chow, and Jay M. Gambetta. “Supervised Learning with Quantum Enhanced Feature Spaces.” </a:t>
            </a:r>
            <a:r>
              <a:rPr lang="en-US" sz="900" i="1" dirty="0"/>
              <a:t>Nature</a:t>
            </a:r>
            <a:r>
              <a:rPr lang="en-US" sz="900" dirty="0"/>
              <a:t> 567, no. 7747 (March 14, 2019): 209–12. </a:t>
            </a:r>
            <a:endParaRPr lang="en-US" sz="9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EE467-CFAE-854B-E3A2-4F3A1AACB048}"/>
              </a:ext>
            </a:extLst>
          </p:cNvPr>
          <p:cNvSpPr txBox="1"/>
          <p:nvPr/>
        </p:nvSpPr>
        <p:spPr bwMode="auto">
          <a:xfrm>
            <a:off x="848593" y="3698530"/>
            <a:ext cx="28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/>
              <a:t>Parameter shift rule</a:t>
            </a:r>
            <a:r>
              <a:rPr lang="en-US" sz="1200" dirty="0"/>
              <a:t>: exact calculation of gradient is possible!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7892-47FE-1555-EC09-6F08626B742C}"/>
              </a:ext>
            </a:extLst>
          </p:cNvPr>
          <p:cNvSpPr txBox="1"/>
          <p:nvPr/>
        </p:nvSpPr>
        <p:spPr bwMode="auto">
          <a:xfrm>
            <a:off x="8907864" y="3825026"/>
            <a:ext cx="221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DEFINITELY looks familiar…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5D32B-A51C-CD13-F2A2-513C8296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" y="4225360"/>
            <a:ext cx="2750583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7BA69B-9636-8C4B-E2F8-67F4D6F83C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2878AF-0DB1-BD7A-3561-38679C9CFB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584252"/>
            <a:ext cx="1009522" cy="74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2598E7-F22A-2F3B-7AB3-8A86420AA0F0}"/>
              </a:ext>
            </a:extLst>
          </p:cNvPr>
          <p:cNvCxnSpPr>
            <a:cxnSpLocks/>
          </p:cNvCxnSpPr>
          <p:nvPr/>
        </p:nvCxnSpPr>
        <p:spPr bwMode="auto">
          <a:xfrm>
            <a:off x="8323859" y="4336199"/>
            <a:ext cx="1419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D0524-C64A-D56E-2BFD-BEA93476A64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9052" y="4311711"/>
            <a:ext cx="1119375" cy="220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17F5C9-0E88-8D9C-999B-C2288EF2C8AE}"/>
              </a:ext>
            </a:extLst>
          </p:cNvPr>
          <p:cNvCxnSpPr/>
          <p:nvPr/>
        </p:nvCxnSpPr>
        <p:spPr bwMode="auto">
          <a:xfrm>
            <a:off x="7192160" y="2557458"/>
            <a:ext cx="1152128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27C55FAD-DB3A-2BC5-9800-3291229228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A3D8CCC-830B-E49E-95DA-0FFD56C00B7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B8652757-BA12-AF0C-2C33-F71C91D034C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688FCC7-8905-1169-ACEF-49B02179FB71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13FA37E-C99C-D9E6-EDE2-9F5FCB2DBF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VQC is the quantum cousin of MLP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A7C09F8-EC7B-4C86-6182-1F6DAFDA3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6D369AA-08B0-FE02-0173-FC601713358F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98DB37E-409E-7621-A991-D8F7C2A99A4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46CC036-1993-F1F0-92C8-CA300AD62F26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F1FE3AB4-A64E-AD3B-AC76-5755D5B311B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31B2E41-5E3F-279F-14EE-7B4739C3151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B213-0987-D24A-C0A6-5B4341F7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214274"/>
            <a:ext cx="4344958" cy="27272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1F582-E9A9-22A9-4F5E-AB436D33FF68}"/>
              </a:ext>
            </a:extLst>
          </p:cNvPr>
          <p:cNvSpPr/>
          <p:nvPr/>
        </p:nvSpPr>
        <p:spPr bwMode="auto">
          <a:xfrm>
            <a:off x="2006089" y="2382140"/>
            <a:ext cx="802723" cy="24403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33065-B80C-62AE-A5B7-045B67DEF263}"/>
              </a:ext>
            </a:extLst>
          </p:cNvPr>
          <p:cNvSpPr/>
          <p:nvPr/>
        </p:nvSpPr>
        <p:spPr bwMode="auto">
          <a:xfrm>
            <a:off x="3489594" y="2355362"/>
            <a:ext cx="802723" cy="24403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62C392-8C1A-FA3C-6F90-041A9C537FA2}"/>
              </a:ext>
            </a:extLst>
          </p:cNvPr>
          <p:cNvSpPr/>
          <p:nvPr/>
        </p:nvSpPr>
        <p:spPr bwMode="auto">
          <a:xfrm flipV="1">
            <a:off x="5015422" y="250026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E5ED8-8EA2-DCE0-74CE-1A31D1FEB2BB}"/>
              </a:ext>
            </a:extLst>
          </p:cNvPr>
          <p:cNvSpPr/>
          <p:nvPr/>
        </p:nvSpPr>
        <p:spPr bwMode="auto">
          <a:xfrm flipV="1">
            <a:off x="5014224" y="3018424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1A55C-DD48-894B-C15B-B27B965980B3}"/>
              </a:ext>
            </a:extLst>
          </p:cNvPr>
          <p:cNvSpPr/>
          <p:nvPr/>
        </p:nvSpPr>
        <p:spPr bwMode="auto">
          <a:xfrm flipV="1">
            <a:off x="5014224" y="354160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11CF8-1968-DB95-1F50-2948526D59D7}"/>
              </a:ext>
            </a:extLst>
          </p:cNvPr>
          <p:cNvSpPr/>
          <p:nvPr/>
        </p:nvSpPr>
        <p:spPr bwMode="auto">
          <a:xfrm flipV="1">
            <a:off x="5014224" y="4059782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3776D7-84C4-94F1-E43B-7CCDD178570C}"/>
              </a:ext>
            </a:extLst>
          </p:cNvPr>
          <p:cNvSpPr/>
          <p:nvPr/>
        </p:nvSpPr>
        <p:spPr bwMode="auto">
          <a:xfrm flipV="1">
            <a:off x="5014239" y="458012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93B8D9-8CFB-207C-C9E8-FFCBC82317A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602314"/>
            <a:ext cx="966347" cy="275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5C5CD-513E-9155-F009-CA71B8E446F1}"/>
              </a:ext>
            </a:extLst>
          </p:cNvPr>
          <p:cNvCxnSpPr>
            <a:cxnSpLocks/>
          </p:cNvCxnSpPr>
          <p:nvPr/>
        </p:nvCxnSpPr>
        <p:spPr bwMode="auto">
          <a:xfrm>
            <a:off x="9753370" y="3365281"/>
            <a:ext cx="951478" cy="20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FEE47-3C44-978C-52B1-F9BACF222C3A}"/>
              </a:ext>
            </a:extLst>
          </p:cNvPr>
          <p:cNvCxnSpPr>
            <a:cxnSpLocks/>
          </p:cNvCxnSpPr>
          <p:nvPr/>
        </p:nvCxnSpPr>
        <p:spPr bwMode="auto">
          <a:xfrm>
            <a:off x="9767331" y="2872007"/>
            <a:ext cx="985281" cy="7035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F51FF-2A91-803C-00E5-E82F7E9B83D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2869494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9F7FC2-3B1E-A236-6C79-3B744E9F2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61548" y="336319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D32D9D-6612-7DB3-139E-DEB465259F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386554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9BDB94-76FC-9308-BB7E-FCB190762B1F}"/>
              </a:ext>
            </a:extLst>
          </p:cNvPr>
          <p:cNvCxnSpPr>
            <a:cxnSpLocks/>
          </p:cNvCxnSpPr>
          <p:nvPr/>
        </p:nvCxnSpPr>
        <p:spPr bwMode="auto">
          <a:xfrm>
            <a:off x="7196666" y="2561522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2252F2-5EC1-61FE-F62E-CB686D947A4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036129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4CCA4-AD67-4856-176B-38503234612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509464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8EBB5-8A3C-29B3-EBE7-9B042EC6D14D}"/>
              </a:ext>
            </a:extLst>
          </p:cNvPr>
          <p:cNvCxnSpPr>
            <a:cxnSpLocks/>
          </p:cNvCxnSpPr>
          <p:nvPr/>
        </p:nvCxnSpPr>
        <p:spPr bwMode="auto">
          <a:xfrm>
            <a:off x="7207048" y="2585556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A5FA02-BF88-904F-AE0D-0A8CB4EF3EC2}"/>
              </a:ext>
            </a:extLst>
          </p:cNvPr>
          <p:cNvCxnSpPr>
            <a:cxnSpLocks/>
          </p:cNvCxnSpPr>
          <p:nvPr/>
        </p:nvCxnSpPr>
        <p:spPr bwMode="auto">
          <a:xfrm>
            <a:off x="7220773" y="3061058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DCDF99-075D-0C9F-9CE8-57588930F9DD}"/>
              </a:ext>
            </a:extLst>
          </p:cNvPr>
          <p:cNvCxnSpPr>
            <a:cxnSpLocks/>
          </p:cNvCxnSpPr>
          <p:nvPr/>
        </p:nvCxnSpPr>
        <p:spPr bwMode="auto">
          <a:xfrm>
            <a:off x="7234588" y="3500936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2" name="Straight Connector 2120590591">
            <a:extLst>
              <a:ext uri="{FF2B5EF4-FFF2-40B4-BE49-F238E27FC236}">
                <a16:creationId xmlns:a16="http://schemas.microsoft.com/office/drawing/2014/main" id="{DD553D51-24F6-D49C-DAC3-9BEC18270577}"/>
              </a:ext>
            </a:extLst>
          </p:cNvPr>
          <p:cNvCxnSpPr>
            <a:cxnSpLocks/>
          </p:cNvCxnSpPr>
          <p:nvPr/>
        </p:nvCxnSpPr>
        <p:spPr bwMode="auto">
          <a:xfrm>
            <a:off x="7248759" y="3016052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3" name="Straight Connector 2120590592">
            <a:extLst>
              <a:ext uri="{FF2B5EF4-FFF2-40B4-BE49-F238E27FC236}">
                <a16:creationId xmlns:a16="http://schemas.microsoft.com/office/drawing/2014/main" id="{F4FFA9F3-12F9-7713-CD4D-154EB94DBB67}"/>
              </a:ext>
            </a:extLst>
          </p:cNvPr>
          <p:cNvCxnSpPr>
            <a:cxnSpLocks/>
          </p:cNvCxnSpPr>
          <p:nvPr/>
        </p:nvCxnSpPr>
        <p:spPr bwMode="auto">
          <a:xfrm>
            <a:off x="7269409" y="3957943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4" name="Straight Connector 2120590593">
            <a:extLst>
              <a:ext uri="{FF2B5EF4-FFF2-40B4-BE49-F238E27FC236}">
                <a16:creationId xmlns:a16="http://schemas.microsoft.com/office/drawing/2014/main" id="{EBB2ED1F-0CD0-0C3A-738A-FC7B8A13A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3599" y="385929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6" name="Straight Connector 2120590595">
            <a:extLst>
              <a:ext uri="{FF2B5EF4-FFF2-40B4-BE49-F238E27FC236}">
                <a16:creationId xmlns:a16="http://schemas.microsoft.com/office/drawing/2014/main" id="{78BE7D0D-41A5-9049-1129-9490F349E3D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338396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7" name="Straight Connector 2120590596">
            <a:extLst>
              <a:ext uri="{FF2B5EF4-FFF2-40B4-BE49-F238E27FC236}">
                <a16:creationId xmlns:a16="http://schemas.microsoft.com/office/drawing/2014/main" id="{24F8FF08-6EBB-7CD0-3254-40341965C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8522" y="2899094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8" name="Straight Connector 2120590597">
            <a:extLst>
              <a:ext uri="{FF2B5EF4-FFF2-40B4-BE49-F238E27FC236}">
                <a16:creationId xmlns:a16="http://schemas.microsoft.com/office/drawing/2014/main" id="{1895F0BE-D124-C428-0A83-3C50C4A7224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5004" y="3881943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0" name="Straight Connector 2120590599">
            <a:extLst>
              <a:ext uri="{FF2B5EF4-FFF2-40B4-BE49-F238E27FC236}">
                <a16:creationId xmlns:a16="http://schemas.microsoft.com/office/drawing/2014/main" id="{CDC54A34-F70E-37CF-D393-27256182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7608" y="3341568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1" name="Straight Connector 2120590600">
            <a:extLst>
              <a:ext uri="{FF2B5EF4-FFF2-40B4-BE49-F238E27FC236}">
                <a16:creationId xmlns:a16="http://schemas.microsoft.com/office/drawing/2014/main" id="{D68AA3BF-4B94-B908-B59A-A2571B8B8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2884940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2" name="Straight Connector 2120590601">
            <a:extLst>
              <a:ext uri="{FF2B5EF4-FFF2-40B4-BE49-F238E27FC236}">
                <a16:creationId xmlns:a16="http://schemas.microsoft.com/office/drawing/2014/main" id="{62CB2EC6-157A-2E07-6FB2-F2E0FBD42D9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40436" y="2906384"/>
            <a:ext cx="1041008" cy="159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326732-F2BB-E853-1720-975D8C508CE6}"/>
              </a:ext>
            </a:extLst>
          </p:cNvPr>
          <p:cNvSpPr/>
          <p:nvPr/>
        </p:nvSpPr>
        <p:spPr bwMode="auto">
          <a:xfrm>
            <a:off x="7015141" y="238400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955D0-FD39-6B1A-0A4A-9A9F8108AF01}"/>
              </a:ext>
            </a:extLst>
          </p:cNvPr>
          <p:cNvSpPr/>
          <p:nvPr/>
        </p:nvSpPr>
        <p:spPr bwMode="auto">
          <a:xfrm>
            <a:off x="7017257" y="287360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1CB61-8C50-BC45-F928-81A1C4E5EAFE}"/>
              </a:ext>
            </a:extLst>
          </p:cNvPr>
          <p:cNvSpPr/>
          <p:nvPr/>
        </p:nvSpPr>
        <p:spPr bwMode="auto">
          <a:xfrm>
            <a:off x="7015141" y="336319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71F9A4-C430-1612-61DA-298EC8D6A7BF}"/>
              </a:ext>
            </a:extLst>
          </p:cNvPr>
          <p:cNvSpPr/>
          <p:nvPr/>
        </p:nvSpPr>
        <p:spPr bwMode="auto">
          <a:xfrm>
            <a:off x="7015141" y="3837453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27F1-B076-3D2B-22EA-554E02546907}"/>
              </a:ext>
            </a:extLst>
          </p:cNvPr>
          <p:cNvSpPr/>
          <p:nvPr/>
        </p:nvSpPr>
        <p:spPr bwMode="auto">
          <a:xfrm>
            <a:off x="7015141" y="433295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7370AC-816A-F057-50BC-303EAFEA474D}"/>
              </a:ext>
            </a:extLst>
          </p:cNvPr>
          <p:cNvSpPr/>
          <p:nvPr/>
        </p:nvSpPr>
        <p:spPr bwMode="auto">
          <a:xfrm>
            <a:off x="8155547" y="26872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6092DC-D8EE-67BE-B092-F1F5AE895BC6}"/>
              </a:ext>
            </a:extLst>
          </p:cNvPr>
          <p:cNvSpPr/>
          <p:nvPr/>
        </p:nvSpPr>
        <p:spPr bwMode="auto">
          <a:xfrm>
            <a:off x="8157663" y="31767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53916-2F08-F91E-EFE3-C90AD17263E4}"/>
              </a:ext>
            </a:extLst>
          </p:cNvPr>
          <p:cNvSpPr/>
          <p:nvPr/>
        </p:nvSpPr>
        <p:spPr bwMode="auto">
          <a:xfrm>
            <a:off x="8155547" y="366639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B5D54-A790-5D74-6CAA-AEFEFD2482F8}"/>
              </a:ext>
            </a:extLst>
          </p:cNvPr>
          <p:cNvSpPr/>
          <p:nvPr/>
        </p:nvSpPr>
        <p:spPr bwMode="auto">
          <a:xfrm>
            <a:off x="8155547" y="4140651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743B8-B800-C5A4-C48F-82411A7F4A9E}"/>
              </a:ext>
            </a:extLst>
          </p:cNvPr>
          <p:cNvSpPr/>
          <p:nvPr/>
        </p:nvSpPr>
        <p:spPr bwMode="auto">
          <a:xfrm>
            <a:off x="8862289" y="268661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23933-6BB5-AF0D-DB52-B9D813BA6BAB}"/>
              </a:ext>
            </a:extLst>
          </p:cNvPr>
          <p:cNvSpPr/>
          <p:nvPr/>
        </p:nvSpPr>
        <p:spPr bwMode="auto">
          <a:xfrm>
            <a:off x="8864405" y="317620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980AC-DA85-C4FB-B6AE-0B7A3C3E5D47}"/>
              </a:ext>
            </a:extLst>
          </p:cNvPr>
          <p:cNvSpPr/>
          <p:nvPr/>
        </p:nvSpPr>
        <p:spPr bwMode="auto">
          <a:xfrm>
            <a:off x="8862289" y="366580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88F6CB-D7EB-CF90-57DA-EB335A636BC1}"/>
              </a:ext>
            </a:extLst>
          </p:cNvPr>
          <p:cNvSpPr/>
          <p:nvPr/>
        </p:nvSpPr>
        <p:spPr bwMode="auto">
          <a:xfrm>
            <a:off x="8862289" y="4140062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8C45B-8F04-D05B-8AEF-7E531D668E34}"/>
              </a:ext>
            </a:extLst>
          </p:cNvPr>
          <p:cNvSpPr/>
          <p:nvPr/>
        </p:nvSpPr>
        <p:spPr bwMode="auto">
          <a:xfrm>
            <a:off x="9560210" y="269530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503CE7-A846-9D99-06ED-735724365C6F}"/>
              </a:ext>
            </a:extLst>
          </p:cNvPr>
          <p:cNvSpPr/>
          <p:nvPr/>
        </p:nvSpPr>
        <p:spPr bwMode="auto">
          <a:xfrm>
            <a:off x="9562326" y="31849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8D1C51-7F82-1306-C8E4-118C0AFFD06F}"/>
              </a:ext>
            </a:extLst>
          </p:cNvPr>
          <p:cNvSpPr/>
          <p:nvPr/>
        </p:nvSpPr>
        <p:spPr bwMode="auto">
          <a:xfrm>
            <a:off x="9560210" y="36744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90EE51-21C9-78A1-8C9C-B47F1CF0B450}"/>
              </a:ext>
            </a:extLst>
          </p:cNvPr>
          <p:cNvSpPr/>
          <p:nvPr/>
        </p:nvSpPr>
        <p:spPr bwMode="auto">
          <a:xfrm>
            <a:off x="9560210" y="414875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D3746E-01C2-8377-DBEF-56A1C567F586}"/>
              </a:ext>
            </a:extLst>
          </p:cNvPr>
          <p:cNvSpPr/>
          <p:nvPr/>
        </p:nvSpPr>
        <p:spPr bwMode="auto">
          <a:xfrm>
            <a:off x="10569732" y="340137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590604" name="TextBox 2120590603">
            <a:extLst>
              <a:ext uri="{FF2B5EF4-FFF2-40B4-BE49-F238E27FC236}">
                <a16:creationId xmlns:a16="http://schemas.microsoft.com/office/drawing/2014/main" id="{4A464C74-4474-E7B8-2783-D420BA4DD186}"/>
              </a:ext>
            </a:extLst>
          </p:cNvPr>
          <p:cNvSpPr txBox="1"/>
          <p:nvPr/>
        </p:nvSpPr>
        <p:spPr bwMode="auto">
          <a:xfrm>
            <a:off x="8511347" y="3351994"/>
            <a:ext cx="57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B7DC67-0506-01DE-F7FF-7E861B164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36314DB4-EE3B-450C-6F52-2C9F9A9A18FD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B547850-3CA0-B612-38A5-BA915A3CD32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9F0F59F-DE9E-CCE4-9B50-B06500CEC05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2F161480-D3FE-BF6A-E9E1-1C4BD8AF3D5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7858EF-039D-41DB-C11D-0D1FD90FE3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neural networks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A02C97E-8A80-CF01-2ADB-5BCBF897C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93A4906-5228-3C86-C461-49E24103C65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6F85D6F-7529-9E16-63A3-7236FE6236E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6C090D42-DE0F-A809-0EFE-9309C16618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4C6343F-40D0-196D-A269-C06006378F5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62E945B-6884-3988-2DE7-B7428A8256EA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D3BBB-F1AC-5694-C535-EEBC1E8237C2}"/>
              </a:ext>
            </a:extLst>
          </p:cNvPr>
          <p:cNvGrpSpPr/>
          <p:nvPr/>
        </p:nvGrpSpPr>
        <p:grpSpPr>
          <a:xfrm>
            <a:off x="1105451" y="3047400"/>
            <a:ext cx="10009112" cy="865631"/>
            <a:chOff x="1105451" y="3047400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DC0BC-A1BC-3BA7-228A-6F16F758AF23}"/>
                </a:ext>
              </a:extLst>
            </p:cNvPr>
            <p:cNvSpPr/>
            <p:nvPr/>
          </p:nvSpPr>
          <p:spPr bwMode="auto">
            <a:xfrm>
              <a:off x="1105451" y="3047400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F2437-D327-438F-AD07-30D79B86B34D}"/>
                </a:ext>
              </a:extLst>
            </p:cNvPr>
            <p:cNvSpPr txBox="1"/>
            <p:nvPr/>
          </p:nvSpPr>
          <p:spPr bwMode="auto">
            <a:xfrm>
              <a:off x="1307453" y="3165109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45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5B4825-CEC2-A767-F4C4-3A0EC759EE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0B78C9FF-4075-DBE7-38E2-1376B01CCC7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00BF7F85-D3BB-6252-E668-312C37A954B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EF421D7-14B7-324A-9A81-B9E1F8E9C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5ED18D90-C2F2-4A75-5A89-964A38751EC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28CFF3-5580-4BEB-7723-AF12890ACD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neural networks for image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733643-C8D6-0DDB-F987-C4E272D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D7496C-4A3A-9370-011A-5AE30D824C23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5763955-6442-D98F-BD46-F1C6A7E4057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3EE99DA1-C030-75B8-6428-36BEF016D7E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ABF7040-23AF-BE21-19FB-8C38A9F6144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0460CE-4B9F-8F7E-87E1-95FDBB38DE2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C7813-1E72-FA45-CECE-0631FA2CF7D9}"/>
              </a:ext>
            </a:extLst>
          </p:cNvPr>
          <p:cNvGrpSpPr/>
          <p:nvPr/>
        </p:nvGrpSpPr>
        <p:grpSpPr>
          <a:xfrm>
            <a:off x="1091429" y="1231357"/>
            <a:ext cx="10009112" cy="865631"/>
            <a:chOff x="1091429" y="1231357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124F51-53E8-111E-51BF-907702ABAF3C}"/>
                </a:ext>
              </a:extLst>
            </p:cNvPr>
            <p:cNvSpPr/>
            <p:nvPr/>
          </p:nvSpPr>
          <p:spPr bwMode="auto">
            <a:xfrm>
              <a:off x="1091429" y="1231357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913D4-FBB2-0827-28D5-B32B33963748}"/>
                </a:ext>
              </a:extLst>
            </p:cNvPr>
            <p:cNvSpPr txBox="1"/>
            <p:nvPr/>
          </p:nvSpPr>
          <p:spPr bwMode="auto">
            <a:xfrm>
              <a:off x="1293431" y="1349066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A49D5E-CA4B-F8BF-3415-9264260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5" y="2132856"/>
            <a:ext cx="5850753" cy="29205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1B4751-4410-633E-2CF9-371A0D1924A4}"/>
              </a:ext>
            </a:extLst>
          </p:cNvPr>
          <p:cNvSpPr txBox="1"/>
          <p:nvPr/>
        </p:nvSpPr>
        <p:spPr bwMode="auto">
          <a:xfrm>
            <a:off x="6214782" y="4705314"/>
            <a:ext cx="313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/>
              <a:t>In this case, the quantum circuit takes a (classically) convoluted image as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F33D-6E93-E8F2-DBB5-30B4D8B5E0D5}"/>
              </a:ext>
            </a:extLst>
          </p:cNvPr>
          <p:cNvSpPr txBox="1"/>
          <p:nvPr/>
        </p:nvSpPr>
        <p:spPr bwMode="auto">
          <a:xfrm>
            <a:off x="1313101" y="5445224"/>
            <a:ext cx="957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Sebastianelli, Alessandro, Daniela Alessandra </a:t>
            </a:r>
            <a:r>
              <a:rPr lang="en-US" sz="900" dirty="0" err="1">
                <a:effectLst/>
              </a:rPr>
              <a:t>Zaidenberg</a:t>
            </a:r>
            <a:r>
              <a:rPr lang="en-US" sz="900" dirty="0">
                <a:effectLst/>
              </a:rPr>
              <a:t>, Dario Spiller, Bertrand Le Saux, and Silvia Ullo. “On Circuit-Based Hybrid Quantum Neural Networks for Remote Sensing Imagery Classification.” </a:t>
            </a:r>
            <a:r>
              <a:rPr lang="en-US" sz="900" i="1" dirty="0">
                <a:effectLst/>
              </a:rPr>
              <a:t>IEEE Journal of Selected Topics in Applied Earth Observations and Remote Sensing</a:t>
            </a:r>
            <a:r>
              <a:rPr lang="en-US" sz="900" dirty="0">
                <a:effectLst/>
              </a:rPr>
              <a:t> 15 (2022): 565–80. </a:t>
            </a:r>
            <a:r>
              <a:rPr lang="en-US" sz="900" dirty="0">
                <a:effectLst/>
                <a:hlinkClick r:id="rId4"/>
              </a:rPr>
              <a:t>https://doi.org/10.1109/JSTARS.2021.3134785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8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5EDC34-C319-36F8-4433-723890ADD8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2098AAF-615C-10BC-4714-0964F5ADA70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239164A-73F6-8F8A-CB7F-9309755636E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163C3D3C-2BB1-8270-DC49-7E1A02FFC9A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9457B2-9AD8-D495-0505-EBBF330ED90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C79B6D-CDF3-A935-8D22-5093231DB8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F5E391B-3B18-6AC1-C609-6C232C870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A3DC9A-F406-BF54-CF9B-2951BA3120C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E05EB237-DB84-A830-CCCA-013B9180C5E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4F83ECF-1A49-7DD3-B9F8-69D426BB4D0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823E2EB-AF35-3221-DD19-4215994354C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AED488-428A-DB27-26B9-264909DE170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10FE880E-3C17-8F61-E510-82DEB4AD8D49}"/>
              </a:ext>
            </a:extLst>
          </p:cNvPr>
          <p:cNvSpPr/>
          <p:nvPr/>
        </p:nvSpPr>
        <p:spPr bwMode="auto">
          <a:xfrm>
            <a:off x="7907770" y="2945914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AB746-522E-2216-3022-E91247EE91D6}"/>
              </a:ext>
            </a:extLst>
          </p:cNvPr>
          <p:cNvSpPr txBox="1"/>
          <p:nvPr/>
        </p:nvSpPr>
        <p:spPr bwMode="auto">
          <a:xfrm>
            <a:off x="8133313" y="3090414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annealing </a:t>
            </a:r>
            <a:r>
              <a:rPr lang="en-US" dirty="0"/>
              <a:t>for efficient binary and multiclass SVM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B2A60-1B41-5256-2E96-292216BD25DB}"/>
              </a:ext>
            </a:extLst>
          </p:cNvPr>
          <p:cNvSpPr txBox="1"/>
          <p:nvPr/>
        </p:nvSpPr>
        <p:spPr bwMode="auto">
          <a:xfrm>
            <a:off x="4240693" y="1480593"/>
            <a:ext cx="360358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Advanced QNN architectures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159A4-6683-199B-52A3-F22D3EDFEFF6}"/>
              </a:ext>
            </a:extLst>
          </p:cNvPr>
          <p:cNvSpPr txBox="1"/>
          <p:nvPr/>
        </p:nvSpPr>
        <p:spPr bwMode="auto">
          <a:xfrm>
            <a:off x="8019988" y="1474131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QC for training ML models</a:t>
            </a:r>
            <a:endParaRPr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A4A9A-D1B9-8254-77E7-A97218304352}"/>
              </a:ext>
            </a:extLst>
          </p:cNvPr>
          <p:cNvSpPr txBox="1"/>
          <p:nvPr/>
        </p:nvSpPr>
        <p:spPr bwMode="auto">
          <a:xfrm>
            <a:off x="755173" y="1480593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Data preprocessing</a:t>
            </a:r>
            <a:endParaRPr b="1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6EF646A-1748-3D25-A5CD-7E8CC311AC32}"/>
              </a:ext>
            </a:extLst>
          </p:cNvPr>
          <p:cNvSpPr/>
          <p:nvPr/>
        </p:nvSpPr>
        <p:spPr bwMode="auto">
          <a:xfrm>
            <a:off x="4259368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9D7F-51F7-6EE5-1036-F9A2EE81F4FA}"/>
              </a:ext>
            </a:extLst>
          </p:cNvPr>
          <p:cNvSpPr txBox="1"/>
          <p:nvPr/>
        </p:nvSpPr>
        <p:spPr bwMode="auto">
          <a:xfrm>
            <a:off x="4460974" y="2338707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“</a:t>
            </a:r>
            <a:r>
              <a:rPr lang="en-US" b="1" dirty="0" err="1"/>
              <a:t>Quanvolutional</a:t>
            </a:r>
            <a:r>
              <a:rPr lang="en-US" dirty="0"/>
              <a:t>” layers: convolution can be done by a quantum circuit!</a:t>
            </a:r>
            <a:endParaRPr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7E82A5CA-2983-CFCF-4FD1-FE8CE314EEF1}"/>
              </a:ext>
            </a:extLst>
          </p:cNvPr>
          <p:cNvSpPr/>
          <p:nvPr/>
        </p:nvSpPr>
        <p:spPr bwMode="auto">
          <a:xfrm>
            <a:off x="4259368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E1B68-D29A-738D-85F7-BCBB4360E269}"/>
              </a:ext>
            </a:extLst>
          </p:cNvPr>
          <p:cNvSpPr txBox="1"/>
          <p:nvPr/>
        </p:nvSpPr>
        <p:spPr bwMode="auto">
          <a:xfrm>
            <a:off x="4336207" y="3864060"/>
            <a:ext cx="336995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diffusion models </a:t>
            </a:r>
            <a:r>
              <a:rPr lang="en-US" dirty="0"/>
              <a:t>for synthetic image generation</a:t>
            </a:r>
            <a:endParaRPr b="1" dirty="0"/>
          </a:p>
        </p:txBody>
      </p:sp>
      <p:sp>
        <p:nvSpPr>
          <p:cNvPr id="21" name="Rechteck 5">
            <a:extLst>
              <a:ext uri="{FF2B5EF4-FFF2-40B4-BE49-F238E27FC236}">
                <a16:creationId xmlns:a16="http://schemas.microsoft.com/office/drawing/2014/main" id="{CD1DFC1E-17A0-E980-468B-8A3214DD06BC}"/>
              </a:ext>
            </a:extLst>
          </p:cNvPr>
          <p:cNvSpPr/>
          <p:nvPr/>
        </p:nvSpPr>
        <p:spPr bwMode="auto">
          <a:xfrm>
            <a:off x="601570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B31B1-3F2F-C6A5-DDAA-F31B87BA4CB2}"/>
              </a:ext>
            </a:extLst>
          </p:cNvPr>
          <p:cNvSpPr txBox="1"/>
          <p:nvPr/>
        </p:nvSpPr>
        <p:spPr bwMode="auto">
          <a:xfrm>
            <a:off x="601568" y="2459103"/>
            <a:ext cx="352363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Feature extraction</a:t>
            </a:r>
            <a:r>
              <a:rPr lang="en-US" dirty="0"/>
              <a:t> / </a:t>
            </a:r>
            <a:r>
              <a:rPr lang="en-US" b="1" dirty="0"/>
              <a:t>selection </a:t>
            </a:r>
            <a:r>
              <a:rPr lang="en-US" dirty="0"/>
              <a:t>with quantum circuits / annealing</a:t>
            </a:r>
            <a:endParaRPr b="1" dirty="0"/>
          </a:p>
        </p:txBody>
      </p:sp>
      <p:sp>
        <p:nvSpPr>
          <p:cNvPr id="23" name="Rechteck 5">
            <a:extLst>
              <a:ext uri="{FF2B5EF4-FFF2-40B4-BE49-F238E27FC236}">
                <a16:creationId xmlns:a16="http://schemas.microsoft.com/office/drawing/2014/main" id="{9744C10D-4A66-EBF9-AED8-A3BDCEDF6122}"/>
              </a:ext>
            </a:extLst>
          </p:cNvPr>
          <p:cNvSpPr/>
          <p:nvPr/>
        </p:nvSpPr>
        <p:spPr bwMode="auto">
          <a:xfrm>
            <a:off x="601570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9F1E1-8B95-F48F-8EA1-37D3C115B3A0}"/>
              </a:ext>
            </a:extLst>
          </p:cNvPr>
          <p:cNvSpPr txBox="1"/>
          <p:nvPr/>
        </p:nvSpPr>
        <p:spPr bwMode="auto">
          <a:xfrm>
            <a:off x="678409" y="3751464"/>
            <a:ext cx="3369957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Specific quantum embeddings </a:t>
            </a:r>
            <a:r>
              <a:rPr lang="en-US" dirty="0"/>
              <a:t>for satellite images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4590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2F60F8-7E6D-369A-CB94-3A6841A8EF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6FA352-E9D0-9C19-0592-3007737090C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9D998901-8B0B-EE5A-B9AE-1E02E17A2DB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EA605F7E-29F4-696E-E155-11A3463C815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71B7F92-F33B-07CC-69A2-B53BDF3A65B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02C9291-0617-368D-49C3-3AEACC03D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60BCB55-573B-25D0-1383-41C86609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2A387007-67D6-5E66-517A-8CB6AE46E1D2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162D00E1-3431-E12D-4C80-91E7B167276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B65E6488-B713-5F9B-A879-5DB90B5EC4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B4AC37AA-24CB-D15D-FEB8-0CB6E042268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9F07C2C-1E95-2C37-B058-FCB20D9BCBFC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38496-ECB1-D6F8-457D-F0BFEFA39DAC}"/>
              </a:ext>
            </a:extLst>
          </p:cNvPr>
          <p:cNvSpPr txBox="1"/>
          <p:nvPr/>
        </p:nvSpPr>
        <p:spPr bwMode="auto">
          <a:xfrm>
            <a:off x="313367" y="1025188"/>
            <a:ext cx="114490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De Falco, Francesca, Andrea </a:t>
            </a:r>
            <a:r>
              <a:rPr lang="en-US" sz="1200" dirty="0" err="1">
                <a:effectLst/>
              </a:rPr>
              <a:t>Ceschini</a:t>
            </a:r>
            <a:r>
              <a:rPr lang="en-US" sz="1200" dirty="0">
                <a:effectLst/>
              </a:rPr>
              <a:t>, Alessandro Sebastianelli, Bertrand Le Saux, and Massimo Panella. “Quantum Latent Diffusion Models.” </a:t>
            </a:r>
            <a:r>
              <a:rPr lang="en-US" sz="1200" i="1" dirty="0">
                <a:effectLst/>
              </a:rPr>
              <a:t>Quantum Machine Intelligence</a:t>
            </a:r>
            <a:r>
              <a:rPr lang="en-US" sz="1200" dirty="0">
                <a:effectLst/>
              </a:rPr>
              <a:t> 6, no. 2 (November 27, 2024): 85. </a:t>
            </a:r>
            <a:r>
              <a:rPr lang="en-US" sz="1200" dirty="0">
                <a:effectLst/>
                <a:hlinkClick r:id="rId3"/>
              </a:rPr>
              <a:t>https://doi.org/10.1007/s42484-024-00224-6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Delilbasic, Amer, Bertrand Le Saux, Morris Riedel, Kristel Michielsen, and Gabriele Cavallaro. “A Single-Step Multiclass SVM Based on Quantum Annealing for Remote Sensing Data Classification.”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17 (2024): 1434–45. </a:t>
            </a:r>
            <a:r>
              <a:rPr lang="en-US" sz="1200" dirty="0">
                <a:effectLst/>
                <a:hlinkClick r:id="rId4"/>
              </a:rPr>
              <a:t>https://doi.org/10.1109/JSTARS.2023.3336926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Fan, Fan, </a:t>
            </a:r>
            <a:r>
              <a:rPr lang="en-US" sz="1200" dirty="0" err="1">
                <a:effectLst/>
              </a:rPr>
              <a:t>Yilei</a:t>
            </a:r>
            <a:r>
              <a:rPr lang="en-US" sz="1200" dirty="0">
                <a:effectLst/>
              </a:rPr>
              <a:t> Shi, and Xiao Xiang Zhu. “Earth Observation Data Classification with Quantum-Classical Convolutional Neural Network.” In </a:t>
            </a:r>
            <a:r>
              <a:rPr lang="en-US" sz="1200" i="1" dirty="0">
                <a:effectLst/>
              </a:rPr>
              <a:t>IGARSS 2022 - 2022 IEEE International Geoscience and Remote Sensing Symposium</a:t>
            </a:r>
            <a:r>
              <a:rPr lang="en-US" sz="1200" dirty="0">
                <a:effectLst/>
              </a:rPr>
              <a:t>, 191–94. Kuala Lumpur, Malaysia: IEEE, 2022. </a:t>
            </a:r>
            <a:r>
              <a:rPr lang="en-US" sz="1200" dirty="0">
                <a:effectLst/>
                <a:hlinkClick r:id="rId5"/>
              </a:rPr>
              <a:t>https://doi.org/10.1109/IGARSS46834.2022.9883949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Filip Szczepanek, Bartosz Grabowski, Bertrand Le Saux, and Jakub Nalepa. “Detecting Clouds in Multispectral Satellite Images Using Quantum-Kernel Support Vector Machines.”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16 (2023): 7601–13. </a:t>
            </a:r>
            <a:r>
              <a:rPr lang="en-US" sz="1200" dirty="0">
                <a:effectLst/>
                <a:hlinkClick r:id="rId6"/>
              </a:rPr>
              <a:t>https://doi.org/10.1109/JSTARS.2023.3304122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Filip Szczepanek,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Bartosz Grabowski, Bertrand Le Saux, and Jakub Nalepa. “Cloud Detection in Multispectral Satellite Images Using Support Vector Machines with Quantum Kernels.” In </a:t>
            </a:r>
            <a:r>
              <a:rPr lang="en-US" sz="1200" i="1" dirty="0">
                <a:effectLst/>
              </a:rPr>
              <a:t>IGARSS 2023 - 2023 IEEE International Geoscience and Remote Sensing Symposium</a:t>
            </a:r>
            <a:r>
              <a:rPr lang="en-US" sz="1200" dirty="0">
                <a:effectLst/>
              </a:rPr>
              <a:t>, 796–99. Pasadena, CA, USA: IEEE, 2023. </a:t>
            </a:r>
            <a:r>
              <a:rPr lang="en-US" sz="1200" dirty="0">
                <a:effectLst/>
                <a:hlinkClick r:id="rId7"/>
              </a:rPr>
              <a:t>https://doi.org/10.1109/IGARSS52108.2023.10282416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Otgonbaatar, </a:t>
            </a:r>
            <a:r>
              <a:rPr lang="en-US" sz="1200" dirty="0" err="1">
                <a:effectLst/>
              </a:rPr>
              <a:t>Soronzonbold</a:t>
            </a:r>
            <a:r>
              <a:rPr lang="en-US" sz="1200" dirty="0">
                <a:effectLst/>
              </a:rPr>
              <a:t>, and Mihai Datcu. “A Quantum Annealer for Subset Feature Selection and the Classification of Hyperspectral Images.”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14 (2021): 7057–65. </a:t>
            </a:r>
            <a:r>
              <a:rPr lang="en-US" sz="1200" dirty="0">
                <a:effectLst/>
                <a:hlinkClick r:id="rId8"/>
              </a:rPr>
              <a:t>https://doi.org/10.1109/JSTARS.2021.3095377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Sebastianelli, Alessandro, Francesco Mauro, Giulia </a:t>
            </a:r>
            <a:r>
              <a:rPr lang="en-US" sz="1200" dirty="0" err="1">
                <a:effectLst/>
              </a:rPr>
              <a:t>Ciabatti</a:t>
            </a:r>
            <a:r>
              <a:rPr lang="en-US" sz="1200" dirty="0">
                <a:effectLst/>
              </a:rPr>
              <a:t>, Dario Spiller, Bertrand Le Saux, Paolo Gamba, and Silvia Ullo. “Quanv4EO: Empowering Earth Observation by Means of </a:t>
            </a:r>
            <a:r>
              <a:rPr lang="en-US" sz="1200" dirty="0" err="1">
                <a:effectLst/>
              </a:rPr>
              <a:t>Quanvolutional</a:t>
            </a:r>
            <a:r>
              <a:rPr lang="en-US" sz="1200" dirty="0">
                <a:effectLst/>
              </a:rPr>
              <a:t> Neural Networks.” arXiv, July 24, 2024. </a:t>
            </a:r>
            <a:r>
              <a:rPr lang="en-US" sz="1200" dirty="0">
                <a:effectLst/>
                <a:hlinkClick r:id="rId9"/>
              </a:rPr>
              <a:t>http://arxiv.org/abs/2407.17108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Zollner, Johann Maximilian, Paul Walther, and Martin Werner. “Satellite Image Representations for Quantum Classifiers.” </a:t>
            </a:r>
            <a:r>
              <a:rPr lang="en-US" sz="1200" i="1" dirty="0" err="1">
                <a:effectLst/>
              </a:rPr>
              <a:t>Datenbank</a:t>
            </a:r>
            <a:r>
              <a:rPr lang="en-US" sz="1200" i="1" dirty="0">
                <a:effectLst/>
              </a:rPr>
              <a:t>-Spektrum</a:t>
            </a:r>
            <a:r>
              <a:rPr lang="en-US" sz="1200" dirty="0">
                <a:effectLst/>
              </a:rPr>
              <a:t> 24, no. 1 (March 2024): 33–41. </a:t>
            </a:r>
            <a:r>
              <a:rPr lang="en-US" sz="1200" dirty="0">
                <a:effectLst/>
                <a:hlinkClick r:id="rId10"/>
              </a:rPr>
              <a:t>https://doi.org/10.1007/s13222-024-00464-7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9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Why bothering with QML?</a:t>
            </a:r>
          </a:p>
        </p:txBody>
      </p:sp>
      <p:sp>
        <p:nvSpPr>
          <p:cNvPr id="1282881556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47</a:t>
            </a:fld>
            <a:endParaRPr lang="de-DE"/>
          </a:p>
        </p:txBody>
      </p:sp>
      <p:sp>
        <p:nvSpPr>
          <p:cNvPr id="1443719129" name="Rechteck 5"/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A8A293-464E-FC99-2561-A1A4ADDCF4B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B226D049-6AC0-E494-CFC0-97C7A677CDE4}"/>
              </a:ext>
            </a:extLst>
          </p:cNvPr>
          <p:cNvSpPr/>
          <p:nvPr/>
        </p:nvSpPr>
        <p:spPr bwMode="auto">
          <a:xfrm>
            <a:off x="1286991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33CA-8BA2-0BE5-A531-0C3C7200C22D}"/>
              </a:ext>
            </a:extLst>
          </p:cNvPr>
          <p:cNvSpPr txBox="1"/>
          <p:nvPr/>
        </p:nvSpPr>
        <p:spPr bwMode="auto">
          <a:xfrm>
            <a:off x="1558605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Operating in </a:t>
            </a:r>
            <a:r>
              <a:rPr lang="en-US" b="1" dirty="0"/>
              <a:t>exponentially large feature spaces</a:t>
            </a:r>
            <a:r>
              <a:rPr lang="en-US" dirty="0"/>
              <a:t> can provide great expressivity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0B28F67-326B-577F-E39B-2D508ACEE9AA}"/>
              </a:ext>
            </a:extLst>
          </p:cNvPr>
          <p:cNvSpPr/>
          <p:nvPr/>
        </p:nvSpPr>
        <p:spPr bwMode="auto">
          <a:xfrm>
            <a:off x="6600056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A7E7E-DD0C-E8A4-D575-3ECC9D260C11}"/>
              </a:ext>
            </a:extLst>
          </p:cNvPr>
          <p:cNvSpPr txBox="1"/>
          <p:nvPr/>
        </p:nvSpPr>
        <p:spPr bwMode="auto">
          <a:xfrm>
            <a:off x="6871670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High-dimensional quantum kernels can be </a:t>
            </a:r>
            <a:r>
              <a:rPr lang="en-US" b="1" dirty="0"/>
              <a:t>impossible to simulate </a:t>
            </a:r>
            <a:r>
              <a:rPr lang="en-US" dirty="0"/>
              <a:t>on classical computers</a:t>
            </a:r>
            <a:endParaRPr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5AE83CCA-9BD1-F171-CF6D-A1D1EBB2415A}"/>
              </a:ext>
            </a:extLst>
          </p:cNvPr>
          <p:cNvSpPr/>
          <p:nvPr/>
        </p:nvSpPr>
        <p:spPr bwMode="auto">
          <a:xfrm>
            <a:off x="1286991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C1869-032C-F30F-2FAA-54D6600CCCED}"/>
              </a:ext>
            </a:extLst>
          </p:cNvPr>
          <p:cNvSpPr txBox="1"/>
          <p:nvPr/>
        </p:nvSpPr>
        <p:spPr bwMode="auto">
          <a:xfrm>
            <a:off x="1573933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Generally</a:t>
            </a:r>
            <a:r>
              <a:rPr lang="en-US" b="1" dirty="0"/>
              <a:t> lower number of parameters </a:t>
            </a:r>
            <a:r>
              <a:rPr lang="en-US" dirty="0"/>
              <a:t>compared to classical ML models</a:t>
            </a:r>
            <a:endParaRPr dirty="0"/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8769448C-50EE-426C-D0EB-7CFBC710F10B}"/>
              </a:ext>
            </a:extLst>
          </p:cNvPr>
          <p:cNvSpPr/>
          <p:nvPr/>
        </p:nvSpPr>
        <p:spPr bwMode="auto">
          <a:xfrm>
            <a:off x="6600056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7F1A-7607-6752-8735-9AC0E2CBE05F}"/>
              </a:ext>
            </a:extLst>
          </p:cNvPr>
          <p:cNvSpPr txBox="1"/>
          <p:nvPr/>
        </p:nvSpPr>
        <p:spPr bwMode="auto">
          <a:xfrm>
            <a:off x="6886998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Some </a:t>
            </a:r>
            <a:r>
              <a:rPr lang="en-US" b="1" dirty="0"/>
              <a:t>theoretical guarantees of computational advantage</a:t>
            </a:r>
            <a:r>
              <a:rPr lang="en-US" dirty="0"/>
              <a:t>, e.g., PAC distribution learning</a:t>
            </a:r>
            <a:endParaRPr dirty="0"/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A8A88EA3-EBBB-9774-2809-D99CF9FE809D}"/>
              </a:ext>
            </a:extLst>
          </p:cNvPr>
          <p:cNvSpPr/>
          <p:nvPr/>
        </p:nvSpPr>
        <p:spPr bwMode="auto">
          <a:xfrm>
            <a:off x="6600056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286F-C1FD-1E29-BC5E-18198A99C401}"/>
              </a:ext>
            </a:extLst>
          </p:cNvPr>
          <p:cNvSpPr txBox="1"/>
          <p:nvPr/>
        </p:nvSpPr>
        <p:spPr bwMode="auto">
          <a:xfrm>
            <a:off x="6886998" y="4905110"/>
            <a:ext cx="372339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It’s </a:t>
            </a:r>
            <a:r>
              <a:rPr lang="en-US" b="1" dirty="0"/>
              <a:t>different </a:t>
            </a:r>
            <a:r>
              <a:rPr lang="en-US" dirty="0"/>
              <a:t>and </a:t>
            </a:r>
            <a:r>
              <a:rPr lang="en-US" b="1" dirty="0"/>
              <a:t>underexplored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15" name="Rechteck 5">
            <a:extLst>
              <a:ext uri="{FF2B5EF4-FFF2-40B4-BE49-F238E27FC236}">
                <a16:creationId xmlns:a16="http://schemas.microsoft.com/office/drawing/2014/main" id="{AC1A3650-5241-C8F1-E4A6-75F446453075}"/>
              </a:ext>
            </a:extLst>
          </p:cNvPr>
          <p:cNvSpPr/>
          <p:nvPr/>
        </p:nvSpPr>
        <p:spPr bwMode="auto">
          <a:xfrm>
            <a:off x="1286991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4632C-6C0F-5A1A-60FC-6F5E6A8DF948}"/>
              </a:ext>
            </a:extLst>
          </p:cNvPr>
          <p:cNvSpPr txBox="1"/>
          <p:nvPr/>
        </p:nvSpPr>
        <p:spPr bwMode="auto">
          <a:xfrm>
            <a:off x="1573933" y="4639652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Can better fit </a:t>
            </a:r>
            <a:r>
              <a:rPr lang="en-US" b="1" dirty="0"/>
              <a:t>specific types of data </a:t>
            </a:r>
            <a:r>
              <a:rPr lang="en-US" dirty="0"/>
              <a:t>(e.g., complex-valued, certain distributions, quantum)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7E2252-151F-1710-84E6-1497D3994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>
            <a:extLst>
              <a:ext uri="{FF2B5EF4-FFF2-40B4-BE49-F238E27FC236}">
                <a16:creationId xmlns:a16="http://schemas.microsoft.com/office/drawing/2014/main" id="{A27E2277-F5C9-470F-B7E3-55BC035A4D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>
            <a:extLst>
              <a:ext uri="{FF2B5EF4-FFF2-40B4-BE49-F238E27FC236}">
                <a16:creationId xmlns:a16="http://schemas.microsoft.com/office/drawing/2014/main" id="{9AEC5708-267C-9E9E-EAF4-3D808F43905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>
            <a:extLst>
              <a:ext uri="{FF2B5EF4-FFF2-40B4-BE49-F238E27FC236}">
                <a16:creationId xmlns:a16="http://schemas.microsoft.com/office/drawing/2014/main" id="{23BD4767-8E21-1B10-DED9-359F7D94D72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>
            <a:extLst>
              <a:ext uri="{FF2B5EF4-FFF2-40B4-BE49-F238E27FC236}">
                <a16:creationId xmlns:a16="http://schemas.microsoft.com/office/drawing/2014/main" id="{54D25F06-AC2C-B3B9-243B-6FDAAB27910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>
            <a:extLst>
              <a:ext uri="{FF2B5EF4-FFF2-40B4-BE49-F238E27FC236}">
                <a16:creationId xmlns:a16="http://schemas.microsoft.com/office/drawing/2014/main" id="{A4401C5F-55D0-88BC-0630-6978FD3519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limitations of QML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4E85C005-16B3-AF3F-7048-FB28BA434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48</a:t>
            </a:fld>
            <a:endParaRPr lang="de-DE"/>
          </a:p>
        </p:txBody>
      </p:sp>
      <p:sp>
        <p:nvSpPr>
          <p:cNvPr id="1443719129" name="Rechteck 5">
            <a:extLst>
              <a:ext uri="{FF2B5EF4-FFF2-40B4-BE49-F238E27FC236}">
                <a16:creationId xmlns:a16="http://schemas.microsoft.com/office/drawing/2014/main" id="{966D6B28-D144-FA7A-4755-B662B376504E}"/>
              </a:ext>
            </a:extLst>
          </p:cNvPr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>
            <a:extLst>
              <a:ext uri="{FF2B5EF4-FFF2-40B4-BE49-F238E27FC236}">
                <a16:creationId xmlns:a16="http://schemas.microsoft.com/office/drawing/2014/main" id="{C3EB2C31-00FB-2D90-3500-6DE5FA0CCEB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>
            <a:extLst>
              <a:ext uri="{FF2B5EF4-FFF2-40B4-BE49-F238E27FC236}">
                <a16:creationId xmlns:a16="http://schemas.microsoft.com/office/drawing/2014/main" id="{1124378E-346A-5A5B-2595-B76F30DB38F8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>
            <a:extLst>
              <a:ext uri="{FF2B5EF4-FFF2-40B4-BE49-F238E27FC236}">
                <a16:creationId xmlns:a16="http://schemas.microsoft.com/office/drawing/2014/main" id="{4D37DF16-05B2-20A0-DDAB-B6B2289D4959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pic>
        <p:nvPicPr>
          <p:cNvPr id="2" name="Picture 1" descr="a dog is going down a slide in the grass">
            <a:extLst>
              <a:ext uri="{FF2B5EF4-FFF2-40B4-BE49-F238E27FC236}">
                <a16:creationId xmlns:a16="http://schemas.microsoft.com/office/drawing/2014/main" id="{440918FD-C4F9-AD9A-6997-0E15555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15" y="2063545"/>
            <a:ext cx="3328196" cy="27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05E53DD-60CD-51A2-4BA7-DB959A97834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87487323-BA3C-2793-6042-F754426912EE}"/>
              </a:ext>
            </a:extLst>
          </p:cNvPr>
          <p:cNvSpPr/>
          <p:nvPr/>
        </p:nvSpPr>
        <p:spPr bwMode="auto">
          <a:xfrm>
            <a:off x="731364" y="1148923"/>
            <a:ext cx="6460429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90C82-C324-8C04-AF68-C73DADAA5EFC}"/>
              </a:ext>
            </a:extLst>
          </p:cNvPr>
          <p:cNvSpPr txBox="1"/>
          <p:nvPr/>
        </p:nvSpPr>
        <p:spPr bwMode="auto">
          <a:xfrm>
            <a:off x="1847746" y="1214187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Implementation on real hardware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F8544-B8C8-78C5-FADA-A33D78FC6733}"/>
              </a:ext>
            </a:extLst>
          </p:cNvPr>
          <p:cNvSpPr txBox="1"/>
          <p:nvPr/>
        </p:nvSpPr>
        <p:spPr bwMode="auto">
          <a:xfrm>
            <a:off x="947389" y="1773788"/>
            <a:ext cx="6244405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Large-dimensional input data requires high number of qubits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Deep circuits require very low gate error rates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379EAE27-B036-1BC6-D525-286AF875BD43}"/>
              </a:ext>
            </a:extLst>
          </p:cNvPr>
          <p:cNvSpPr/>
          <p:nvPr/>
        </p:nvSpPr>
        <p:spPr bwMode="auto">
          <a:xfrm>
            <a:off x="743938" y="2787781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CAC1-9D08-0255-55E7-66CE723B6584}"/>
              </a:ext>
            </a:extLst>
          </p:cNvPr>
          <p:cNvSpPr txBox="1"/>
          <p:nvPr/>
        </p:nvSpPr>
        <p:spPr bwMode="auto">
          <a:xfrm>
            <a:off x="1860319" y="2853045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Kernel value concentration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DC949-772D-F0C4-DBD8-30723B211DB3}"/>
              </a:ext>
            </a:extLst>
          </p:cNvPr>
          <p:cNvSpPr txBox="1"/>
          <p:nvPr/>
        </p:nvSpPr>
        <p:spPr bwMode="auto">
          <a:xfrm>
            <a:off x="947389" y="3316937"/>
            <a:ext cx="6108107" cy="8002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large-dimensional input data, quantum kernel values tend to concentrate to a single value, making them undistinguishable between different pairs of examples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2C0D4272-800B-EAF2-8779-DE495288EEE8}"/>
              </a:ext>
            </a:extLst>
          </p:cNvPr>
          <p:cNvSpPr/>
          <p:nvPr/>
        </p:nvSpPr>
        <p:spPr bwMode="auto">
          <a:xfrm>
            <a:off x="748651" y="4408097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C5442-4C85-0E84-C3ED-114BBD7BB908}"/>
              </a:ext>
            </a:extLst>
          </p:cNvPr>
          <p:cNvSpPr txBox="1"/>
          <p:nvPr/>
        </p:nvSpPr>
        <p:spPr bwMode="auto">
          <a:xfrm>
            <a:off x="1865032" y="4473361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Barren plateaus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61B7A-FF8E-B394-EFFF-79FBE7B5EC03}"/>
              </a:ext>
            </a:extLst>
          </p:cNvPr>
          <p:cNvSpPr txBox="1"/>
          <p:nvPr/>
        </p:nvSpPr>
        <p:spPr bwMode="auto">
          <a:xfrm>
            <a:off x="947389" y="5020493"/>
            <a:ext cx="6108107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deep quantum neural networks, gradients tend to zero, making training impossible</a:t>
            </a:r>
          </a:p>
        </p:txBody>
      </p:sp>
    </p:spTree>
    <p:extLst>
      <p:ext uri="{BB962C8B-B14F-4D97-AF65-F5344CB8AC3E}">
        <p14:creationId xmlns:p14="http://schemas.microsoft.com/office/powerpoint/2010/main" val="36199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65749-65D9-D1F6-02E8-6E13198D3F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51F1DC97-CF1F-D233-11FA-9212FD2E27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Questions?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D441AE6F-F0AC-AD3D-53CA-49263CC6C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49</a:t>
            </a:fld>
            <a:endParaRPr lang="de-DE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4751774C-E68E-81F3-BB7A-68B9869D7ADA}"/>
              </a:ext>
            </a:extLst>
          </p:cNvPr>
          <p:cNvSpPr/>
          <p:nvPr/>
        </p:nvSpPr>
        <p:spPr>
          <a:xfrm>
            <a:off x="3215680" y="1268760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6E96B-D0C4-0072-FE76-FA1F02C50EEA}"/>
              </a:ext>
            </a:extLst>
          </p:cNvPr>
          <p:cNvSpPr txBox="1"/>
          <p:nvPr/>
        </p:nvSpPr>
        <p:spPr>
          <a:xfrm>
            <a:off x="5087888" y="1434995"/>
            <a:ext cx="424847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b="1" dirty="0"/>
              <a:t>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Jülich Supercomputing Centre, FZJ, Germany 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University of Iceland,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3"/>
              </a:rPr>
              <a:t>a.delilbasic@fz-juelich.de</a:t>
            </a: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4"/>
              </a:rPr>
              <a:t>linkedin.com/in/delilbasic</a:t>
            </a:r>
            <a:endParaRPr lang="en-US" sz="1400" dirty="0"/>
          </a:p>
        </p:txBody>
      </p:sp>
      <p:pic>
        <p:nvPicPr>
          <p:cNvPr id="8" name="Picture 7" descr="A person in a blue sweater&#10;&#10;AI-generated content may be incorrect.">
            <a:extLst>
              <a:ext uri="{FF2B5EF4-FFF2-40B4-BE49-F238E27FC236}">
                <a16:creationId xmlns:a16="http://schemas.microsoft.com/office/drawing/2014/main" id="{159B34CC-6995-643F-C7CE-FF048397E9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58" y="1515910"/>
            <a:ext cx="1417941" cy="1417941"/>
          </a:xfrm>
          <a:prstGeom prst="rect">
            <a:avLst/>
          </a:prstGeom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6E822C29-CD7F-1DC3-D6B1-3AF094FF828F}"/>
              </a:ext>
            </a:extLst>
          </p:cNvPr>
          <p:cNvSpPr/>
          <p:nvPr/>
        </p:nvSpPr>
        <p:spPr>
          <a:xfrm>
            <a:off x="3195697" y="3352229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A4421-9BFF-58E6-2D04-A00D2F05B1AF}"/>
              </a:ext>
            </a:extLst>
          </p:cNvPr>
          <p:cNvSpPr txBox="1"/>
          <p:nvPr/>
        </p:nvSpPr>
        <p:spPr>
          <a:xfrm>
            <a:off x="5067905" y="3518464"/>
            <a:ext cx="424847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Artur Miroszewski</a:t>
            </a:r>
          </a:p>
          <a:p>
            <a:pPr algn="l">
              <a:lnSpc>
                <a:spcPct val="95000"/>
              </a:lnSpc>
            </a:pPr>
            <a:r>
              <a:rPr lang="en-US" sz="1600" b="1" dirty="0" err="1"/>
              <a:t>Post</a:t>
            </a:r>
            <a:r>
              <a:rPr lang="en-US" sz="1400" b="1" dirty="0" err="1"/>
              <a:t>Doctoral</a:t>
            </a:r>
            <a:r>
              <a:rPr lang="en-US" sz="1400" b="1" dirty="0"/>
              <a:t>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Jagiellonian university, Kraków, Poland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 err="1"/>
              <a:t>artur.miroszewski@uj.edu.pl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4BD04-C173-A8D8-245D-355962E1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58" y="3601875"/>
            <a:ext cx="1417941" cy="14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C84CB69-17F7-9B1E-27F5-E41BF361A5D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92A387-3519-4650-993B-244B3AFB6B27}"/>
              </a:ext>
            </a:extLst>
          </p:cNvPr>
          <p:cNvSpPr/>
          <p:nvPr/>
        </p:nvSpPr>
        <p:spPr bwMode="auto">
          <a:xfrm>
            <a:off x="191344" y="1483043"/>
            <a:ext cx="11737304" cy="403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53966C3B-BDF5-73A1-4BA5-580A88EBBC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r>
              <a:rPr lang="en-GB" sz="2800" dirty="0"/>
              <a:t> What Is Quantum Computing?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E1E5AFF-49CC-1CA4-7F61-8D3967CD4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8000E-3BE0-2820-2BFA-01DD3A03FEC8}"/>
              </a:ext>
            </a:extLst>
          </p:cNvPr>
          <p:cNvSpPr txBox="1"/>
          <p:nvPr/>
        </p:nvSpPr>
        <p:spPr bwMode="auto">
          <a:xfrm>
            <a:off x="371364" y="836712"/>
            <a:ext cx="11460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Quantum computing is a model of computation that processes information using the laws of quantum mechanics, rather than classical physics.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1CB67-E32F-4AFC-EBA7-53B13BE3CA14}"/>
              </a:ext>
            </a:extLst>
          </p:cNvPr>
          <p:cNvSpPr txBox="1"/>
          <p:nvPr/>
        </p:nvSpPr>
        <p:spPr bwMode="auto">
          <a:xfrm>
            <a:off x="371364" y="14934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Classical Computing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B075C-5CBF-8DE4-E7EE-01E5F456DF3B}"/>
              </a:ext>
            </a:extLst>
          </p:cNvPr>
          <p:cNvSpPr txBox="1"/>
          <p:nvPr/>
        </p:nvSpPr>
        <p:spPr bwMode="auto">
          <a:xfrm>
            <a:off x="6600056" y="148478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Quantum 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02C08-70BD-E2A8-AA72-451793C51AE5}"/>
              </a:ext>
            </a:extLst>
          </p:cNvPr>
          <p:cNvSpPr txBox="1"/>
          <p:nvPr/>
        </p:nvSpPr>
        <p:spPr bwMode="auto">
          <a:xfrm>
            <a:off x="371364" y="1854116"/>
            <a:ext cx="4316798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Collective behaviour of vast numbers of electrons (e.g. electrical current)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transistor switching gates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Deterministic manipulation of definite logical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392E7-B989-B589-69AD-71FD8214E135}"/>
              </a:ext>
            </a:extLst>
          </p:cNvPr>
          <p:cNvSpPr txBox="1"/>
          <p:nvPr/>
        </p:nvSpPr>
        <p:spPr bwMode="auto">
          <a:xfrm>
            <a:off x="6780076" y="1844824"/>
            <a:ext cx="4140460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Properties of individual quantum systems (e.g. single electrons)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qubit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unitary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Evolution exploring multiple logical states simultaneously. Probabilistic measurement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F4D3E-F400-2327-80A0-2B19A0C9A945}"/>
              </a:ext>
            </a:extLst>
          </p:cNvPr>
          <p:cNvSpPr txBox="1"/>
          <p:nvPr/>
        </p:nvSpPr>
        <p:spPr bwMode="auto">
          <a:xfrm>
            <a:off x="191344" y="5469031"/>
            <a:ext cx="96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Classical computing interprets macroscopic electrical signals, while quantum computing manipulates the microscopic quantum states of individual particles.</a:t>
            </a:r>
            <a:endParaRPr lang="en-GB" dirty="0"/>
          </a:p>
          <a:p>
            <a:r>
              <a:rPr lang="en-GB" b="1" dirty="0"/>
              <a:t>This shift in the physical substrate enables new computational capabilities.</a:t>
            </a:r>
          </a:p>
          <a:p>
            <a:endParaRPr lang="en-P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473B36-2DF7-12E3-EBBA-DC63EE24CD00}"/>
              </a:ext>
            </a:extLst>
          </p:cNvPr>
          <p:cNvCxnSpPr>
            <a:cxnSpLocks/>
          </p:cNvCxnSpPr>
          <p:nvPr/>
        </p:nvCxnSpPr>
        <p:spPr bwMode="auto">
          <a:xfrm>
            <a:off x="335360" y="2708920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64EE78-FF96-DB27-D8F5-7333491EB7E6}"/>
              </a:ext>
            </a:extLst>
          </p:cNvPr>
          <p:cNvCxnSpPr>
            <a:cxnSpLocks/>
          </p:cNvCxnSpPr>
          <p:nvPr/>
        </p:nvCxnSpPr>
        <p:spPr bwMode="auto">
          <a:xfrm>
            <a:off x="335360" y="3140968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FA301-143E-6562-97D8-440701F4C4A2}"/>
              </a:ext>
            </a:extLst>
          </p:cNvPr>
          <p:cNvCxnSpPr>
            <a:cxnSpLocks/>
          </p:cNvCxnSpPr>
          <p:nvPr/>
        </p:nvCxnSpPr>
        <p:spPr bwMode="auto">
          <a:xfrm>
            <a:off x="299356" y="3573016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B0906-90B5-08E2-7347-29CDA2FC6518}"/>
              </a:ext>
            </a:extLst>
          </p:cNvPr>
          <p:cNvCxnSpPr>
            <a:cxnSpLocks/>
          </p:cNvCxnSpPr>
          <p:nvPr/>
        </p:nvCxnSpPr>
        <p:spPr bwMode="auto">
          <a:xfrm>
            <a:off x="263352" y="1916832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D3CB14C-DAB2-B089-4FF2-FFCD6AA3E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335" y="4653136"/>
            <a:ext cx="680393" cy="68039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2A6C10F-DCA4-ACEE-E245-0EC4270BDA7E}"/>
              </a:ext>
            </a:extLst>
          </p:cNvPr>
          <p:cNvSpPr/>
          <p:nvPr/>
        </p:nvSpPr>
        <p:spPr bwMode="auto">
          <a:xfrm>
            <a:off x="1487488" y="47971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8130A5-9636-B945-E064-B8305B8F0804}"/>
              </a:ext>
            </a:extLst>
          </p:cNvPr>
          <p:cNvSpPr/>
          <p:nvPr/>
        </p:nvSpPr>
        <p:spPr bwMode="auto">
          <a:xfrm>
            <a:off x="1775520" y="49495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7FD376-D3FD-7E76-DEB3-7C08EB224C9A}"/>
              </a:ext>
            </a:extLst>
          </p:cNvPr>
          <p:cNvSpPr/>
          <p:nvPr/>
        </p:nvSpPr>
        <p:spPr bwMode="auto">
          <a:xfrm>
            <a:off x="1991544" y="472514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F1EDC9-7B69-64AD-9584-591DD915D34D}"/>
              </a:ext>
            </a:extLst>
          </p:cNvPr>
          <p:cNvSpPr/>
          <p:nvPr/>
        </p:nvSpPr>
        <p:spPr bwMode="auto">
          <a:xfrm>
            <a:off x="1487488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1FA87C-5276-4A1C-9356-FF9C5F864D3C}"/>
              </a:ext>
            </a:extLst>
          </p:cNvPr>
          <p:cNvSpPr/>
          <p:nvPr/>
        </p:nvSpPr>
        <p:spPr bwMode="auto">
          <a:xfrm>
            <a:off x="1775520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B68EA6-36DD-F525-E874-9764552B9248}"/>
              </a:ext>
            </a:extLst>
          </p:cNvPr>
          <p:cNvSpPr/>
          <p:nvPr/>
        </p:nvSpPr>
        <p:spPr bwMode="auto">
          <a:xfrm>
            <a:off x="2207568" y="48691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BA8585-45D6-3E83-A54B-D7FEE2C57AB6}"/>
              </a:ext>
            </a:extLst>
          </p:cNvPr>
          <p:cNvSpPr/>
          <p:nvPr/>
        </p:nvSpPr>
        <p:spPr bwMode="auto">
          <a:xfrm>
            <a:off x="1991544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02501D-65B2-8361-02B8-D9623C0B7D11}"/>
              </a:ext>
            </a:extLst>
          </p:cNvPr>
          <p:cNvSpPr/>
          <p:nvPr/>
        </p:nvSpPr>
        <p:spPr bwMode="auto">
          <a:xfrm>
            <a:off x="2063552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49AC89-E54F-86E9-2A4C-33709A4B5B3F}"/>
              </a:ext>
            </a:extLst>
          </p:cNvPr>
          <p:cNvSpPr/>
          <p:nvPr/>
        </p:nvSpPr>
        <p:spPr bwMode="auto">
          <a:xfrm>
            <a:off x="2351584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FF29FF-355C-4C13-88A1-26A8CC1F47A2}"/>
              </a:ext>
            </a:extLst>
          </p:cNvPr>
          <p:cNvSpPr/>
          <p:nvPr/>
        </p:nvSpPr>
        <p:spPr bwMode="auto">
          <a:xfrm>
            <a:off x="1775520" y="4653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CFDCF4-49CE-F751-94D9-11131515F6BC}"/>
              </a:ext>
            </a:extLst>
          </p:cNvPr>
          <p:cNvSpPr/>
          <p:nvPr/>
        </p:nvSpPr>
        <p:spPr bwMode="auto">
          <a:xfrm>
            <a:off x="1199456" y="494116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4E33E15-3FB0-DA4F-5383-943DDF70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839" y="4653136"/>
            <a:ext cx="680393" cy="68039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CBFCAA2-DD93-300E-9296-1CF9F145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4272" y="4653136"/>
            <a:ext cx="680393" cy="6803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1738AB9-B6DB-6F48-19EE-5DB1A5F8D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4705" y="4653136"/>
            <a:ext cx="680393" cy="68039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2806E56F-A346-D2E9-11CE-0B718A00E0C8}"/>
              </a:ext>
            </a:extLst>
          </p:cNvPr>
          <p:cNvSpPr/>
          <p:nvPr/>
        </p:nvSpPr>
        <p:spPr bwMode="auto">
          <a:xfrm>
            <a:off x="7320136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4F3698-B030-80D9-8795-B7FF54777100}"/>
              </a:ext>
            </a:extLst>
          </p:cNvPr>
          <p:cNvSpPr/>
          <p:nvPr/>
        </p:nvSpPr>
        <p:spPr bwMode="auto">
          <a:xfrm>
            <a:off x="847226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5C6623-FA61-0EF0-79D7-02BCBEA79915}"/>
              </a:ext>
            </a:extLst>
          </p:cNvPr>
          <p:cNvSpPr/>
          <p:nvPr/>
        </p:nvSpPr>
        <p:spPr bwMode="auto">
          <a:xfrm>
            <a:off x="955238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4908734-E478-6165-F2B2-E2B132C7942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37C097E6-3EAD-0A57-A747-987B970E7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50</a:t>
            </a:fld>
            <a:endParaRPr lang="de-DE"/>
          </a:p>
        </p:txBody>
      </p:sp>
      <p:pic>
        <p:nvPicPr>
          <p:cNvPr id="9" name="Picture 8" descr="A logo with blue text&#10;&#10;AI-generated content may be incorrect.">
            <a:extLst>
              <a:ext uri="{FF2B5EF4-FFF2-40B4-BE49-F238E27FC236}">
                <a16:creationId xmlns:a16="http://schemas.microsoft.com/office/drawing/2014/main" id="{28F567B4-1B91-488C-6175-CE7F62E4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3795117"/>
          </a:xfrm>
          <a:prstGeom prst="rect">
            <a:avLst/>
          </a:prstGeom>
        </p:spPr>
      </p:pic>
      <p:pic>
        <p:nvPicPr>
          <p:cNvPr id="10" name="Picture 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578E039-BA1C-A23A-A565-4575A830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932" y="3795117"/>
            <a:ext cx="3002279" cy="30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470A71-330F-ABEB-D567-7F9C1103B5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B48687C8-B2BF-6972-42D4-E86548F0BA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Computation as a physical process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A95EE3A-47A8-6A10-466B-68A798DFA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6</a:t>
            </a:fld>
            <a:endParaRPr lang="de-DE"/>
          </a:p>
        </p:txBody>
      </p:sp>
      <p:pic>
        <p:nvPicPr>
          <p:cNvPr id="4098" name="Picture 2" descr="Water glass Images - Free Download on Freepik">
            <a:extLst>
              <a:ext uri="{FF2B5EF4-FFF2-40B4-BE49-F238E27FC236}">
                <a16:creationId xmlns:a16="http://schemas.microsoft.com/office/drawing/2014/main" id="{C91DFA84-A84C-818E-0197-F44D388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4" y="1603443"/>
            <a:ext cx="3564061" cy="36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96946-41EC-11C4-0B50-602BC5A4188E}"/>
              </a:ext>
            </a:extLst>
          </p:cNvPr>
          <p:cNvSpPr txBox="1"/>
          <p:nvPr/>
        </p:nvSpPr>
        <p:spPr bwMode="auto">
          <a:xfrm>
            <a:off x="4583832" y="1196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Glass of 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238CE-97ED-6EA0-333E-D838DC86E3EF}"/>
              </a:ext>
            </a:extLst>
          </p:cNvPr>
          <p:cNvSpPr txBox="1"/>
          <p:nvPr/>
        </p:nvSpPr>
        <p:spPr bwMode="auto">
          <a:xfrm>
            <a:off x="9768407" y="1196752"/>
            <a:ext cx="20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2D881-703A-32F3-414D-976BC2368818}"/>
              </a:ext>
            </a:extLst>
          </p:cNvPr>
          <p:cNvSpPr txBox="1"/>
          <p:nvPr/>
        </p:nvSpPr>
        <p:spPr bwMode="auto">
          <a:xfrm>
            <a:off x="6240016" y="1603443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Macrosystem</a:t>
            </a:r>
          </a:p>
          <a:p>
            <a:r>
              <a:rPr lang="en-PL" dirty="0"/>
              <a:t>Microsystem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86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4158C7D-A8F2-688B-27BE-3A32D9D364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34C9C-D569-C85B-9E44-CD9DB3131339}"/>
              </a:ext>
            </a:extLst>
          </p:cNvPr>
          <p:cNvSpPr/>
          <p:nvPr/>
        </p:nvSpPr>
        <p:spPr bwMode="auto">
          <a:xfrm>
            <a:off x="8328248" y="1009747"/>
            <a:ext cx="3024336" cy="4752528"/>
          </a:xfrm>
          <a:prstGeom prst="rect">
            <a:avLst/>
          </a:prstGeom>
          <a:solidFill>
            <a:srgbClr val="F7BF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5804D-F32B-F3CE-78F9-9402A0B9A427}"/>
              </a:ext>
            </a:extLst>
          </p:cNvPr>
          <p:cNvSpPr/>
          <p:nvPr/>
        </p:nvSpPr>
        <p:spPr bwMode="auto">
          <a:xfrm>
            <a:off x="839416" y="1009747"/>
            <a:ext cx="7488832" cy="4752528"/>
          </a:xfrm>
          <a:prstGeom prst="rect">
            <a:avLst/>
          </a:prstGeom>
          <a:solidFill>
            <a:srgbClr val="B0DCF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949A0191-5816-66E4-CA61-89D46482E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 split: computing &amp; 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932B381E-C2D6-D96B-DE6C-44FB2B3E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40F10-DC89-11A9-69C3-E53D08CD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2" y="1336233"/>
            <a:ext cx="5688587" cy="409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A8B-9718-20C2-6881-29FDF8FFB7B0}"/>
              </a:ext>
            </a:extLst>
          </p:cNvPr>
          <p:cNvSpPr txBox="1"/>
          <p:nvPr/>
        </p:nvSpPr>
        <p:spPr bwMode="auto">
          <a:xfrm rot="5400000">
            <a:off x="8798156" y="2561999"/>
            <a:ext cx="2767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Classical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6F9B-42AA-6AAF-4EBD-B75A3C7A16A3}"/>
              </a:ext>
            </a:extLst>
          </p:cNvPr>
          <p:cNvSpPr txBox="1"/>
          <p:nvPr/>
        </p:nvSpPr>
        <p:spPr bwMode="auto">
          <a:xfrm rot="16200000">
            <a:off x="454834" y="2439215"/>
            <a:ext cx="32270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Quantum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2573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D16190-81D3-9372-46F6-5912F292D1A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58D72464-C434-4D7B-355E-1A037EAD21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Computations: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E540BD9-7090-AFA4-FE66-ECC4DDEAB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8</a:t>
            </a:fld>
            <a:endParaRPr lang="de-DE"/>
          </a:p>
        </p:txBody>
      </p:sp>
      <p:pic>
        <p:nvPicPr>
          <p:cNvPr id="4" name="Picture 3" descr="A circle with a circle with a red dot in the center&#10;&#10;AI-generated content may be incorrect.">
            <a:extLst>
              <a:ext uri="{FF2B5EF4-FFF2-40B4-BE49-F238E27FC236}">
                <a16:creationId xmlns:a16="http://schemas.microsoft.com/office/drawing/2014/main" id="{575034B1-3B90-3DAE-89BF-FAB89C37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75" y="1484784"/>
            <a:ext cx="4849738" cy="364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8716-95D2-C90B-3B5F-F76D54187FFB}"/>
              </a:ext>
            </a:extLst>
          </p:cNvPr>
          <p:cNvSpPr txBox="1"/>
          <p:nvPr/>
        </p:nvSpPr>
        <p:spPr bwMode="auto">
          <a:xfrm>
            <a:off x="1127448" y="17336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“Bit 					Qubit”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469E6A-C421-70BB-681E-960B6DEDCA5C}"/>
              </a:ext>
            </a:extLst>
          </p:cNvPr>
          <p:cNvCxnSpPr/>
          <p:nvPr/>
        </p:nvCxnSpPr>
        <p:spPr bwMode="auto">
          <a:xfrm>
            <a:off x="1631504" y="1918320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026560-8EB4-658B-7CF7-0087EC9D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311028"/>
            <a:ext cx="576064" cy="417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8B1D7-D60B-16FB-BAD3-0D181E34740B}"/>
              </a:ext>
            </a:extLst>
          </p:cNvPr>
          <p:cNvCxnSpPr/>
          <p:nvPr/>
        </p:nvCxnSpPr>
        <p:spPr bwMode="auto">
          <a:xfrm>
            <a:off x="1633019" y="251999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B78F74-D09B-44CE-8190-55D15C2B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10" y="2311028"/>
            <a:ext cx="11938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CD0ED7-C4D2-6A54-2A7D-857F32543D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25479" y="2145377"/>
            <a:ext cx="754989" cy="23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07CB1-2286-4805-8CA5-8CA158C2A7CE}"/>
              </a:ext>
            </a:extLst>
          </p:cNvPr>
          <p:cNvSpPr txBox="1"/>
          <p:nvPr/>
        </p:nvSpPr>
        <p:spPr bwMode="auto">
          <a:xfrm>
            <a:off x="5663952" y="17336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Span a vector space!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E5AD11-8BCA-F64E-C0CA-C1ECD5769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903902"/>
            <a:ext cx="5076604" cy="39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6BD46-E90C-43AE-81E1-59A7C5CFA473}"/>
              </a:ext>
            </a:extLst>
          </p:cNvPr>
          <p:cNvSpPr txBox="1"/>
          <p:nvPr/>
        </p:nvSpPr>
        <p:spPr bwMode="auto">
          <a:xfrm>
            <a:off x="767408" y="341283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Arbitrary, one-qubit state: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6F07-CEDD-9D58-8322-237CA04B83C8}"/>
              </a:ext>
            </a:extLst>
          </p:cNvPr>
          <p:cNvSpPr txBox="1"/>
          <p:nvPr/>
        </p:nvSpPr>
        <p:spPr bwMode="auto">
          <a:xfrm>
            <a:off x="1487488" y="335699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000" dirty="0"/>
              <a:t>(pure)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BDC44-3C1F-CCBB-CD55-DFEFC5714FE7}"/>
              </a:ext>
            </a:extLst>
          </p:cNvPr>
          <p:cNvSpPr txBox="1"/>
          <p:nvPr/>
        </p:nvSpPr>
        <p:spPr bwMode="auto">
          <a:xfrm>
            <a:off x="623392" y="458112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State is always normalized!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1F65B-01ED-C0E7-D887-55F263040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8" y="5038778"/>
            <a:ext cx="3928202" cy="4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22E61E-681C-4CA2-CAE8-BA002443A5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05F695D6-E937-9DF9-A269-DB4F9570F3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7B1136C5-D582-4EDF-10A9-93CB49EEA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9</a:t>
            </a:fld>
            <a:endParaRPr lang="de-DE"/>
          </a:p>
        </p:txBody>
      </p:sp>
      <p:pic>
        <p:nvPicPr>
          <p:cNvPr id="24" name="Picture 23" descr="A sphere with lines and arrows&#10;&#10;AI-generated content may be incorrect.">
            <a:extLst>
              <a:ext uri="{FF2B5EF4-FFF2-40B4-BE49-F238E27FC236}">
                <a16:creationId xmlns:a16="http://schemas.microsoft.com/office/drawing/2014/main" id="{7CC90458-1FF8-1150-034A-26B05117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28800"/>
            <a:ext cx="3600400" cy="3600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1B2917-2C9C-6200-56BC-203C3C3E172F}"/>
              </a:ext>
            </a:extLst>
          </p:cNvPr>
          <p:cNvSpPr/>
          <p:nvPr/>
        </p:nvSpPr>
        <p:spPr bwMode="auto">
          <a:xfrm>
            <a:off x="983432" y="1196752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FEF29-E1E4-E510-2C54-67CC1CCB7392}"/>
              </a:ext>
            </a:extLst>
          </p:cNvPr>
          <p:cNvSpPr txBox="1"/>
          <p:nvPr/>
        </p:nvSpPr>
        <p:spPr bwMode="auto">
          <a:xfrm>
            <a:off x="983432" y="1246257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EE3FC6-689A-964A-09AC-48DF989B74D7}"/>
              </a:ext>
            </a:extLst>
          </p:cNvPr>
          <p:cNvCxnSpPr>
            <a:stCxn id="26" idx="1"/>
          </p:cNvCxnSpPr>
          <p:nvPr/>
        </p:nvCxnSpPr>
        <p:spPr bwMode="auto">
          <a:xfrm flipH="1">
            <a:off x="76740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95BFBF-84E8-3721-6F92-FF7DBA233ADF}"/>
              </a:ext>
            </a:extLst>
          </p:cNvPr>
          <p:cNvCxnSpPr/>
          <p:nvPr/>
        </p:nvCxnSpPr>
        <p:spPr bwMode="auto">
          <a:xfrm flipH="1">
            <a:off x="202762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D26F319-8449-9B60-3252-BBE120F1D324}"/>
              </a:ext>
            </a:extLst>
          </p:cNvPr>
          <p:cNvSpPr/>
          <p:nvPr/>
        </p:nvSpPr>
        <p:spPr bwMode="auto">
          <a:xfrm>
            <a:off x="983432" y="256490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81538-0578-8CBD-6CC2-D5FB38F1DECE}"/>
              </a:ext>
            </a:extLst>
          </p:cNvPr>
          <p:cNvSpPr txBox="1"/>
          <p:nvPr/>
        </p:nvSpPr>
        <p:spPr bwMode="auto">
          <a:xfrm>
            <a:off x="983432" y="261440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Z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94BA2-864E-59A8-9407-4E582E319AA6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76740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8A746A-01F1-1515-F69E-852BD16FBBCA}"/>
              </a:ext>
            </a:extLst>
          </p:cNvPr>
          <p:cNvCxnSpPr/>
          <p:nvPr/>
        </p:nvCxnSpPr>
        <p:spPr bwMode="auto">
          <a:xfrm flipH="1">
            <a:off x="202762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31A6F9-B4C9-1E5D-C0A8-C46C4203F609}"/>
              </a:ext>
            </a:extLst>
          </p:cNvPr>
          <p:cNvSpPr/>
          <p:nvPr/>
        </p:nvSpPr>
        <p:spPr bwMode="auto">
          <a:xfrm>
            <a:off x="983432" y="328498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098F5A-E9D3-2F40-5C14-38E2F95D5F3A}"/>
              </a:ext>
            </a:extLst>
          </p:cNvPr>
          <p:cNvSpPr/>
          <p:nvPr/>
        </p:nvSpPr>
        <p:spPr bwMode="auto">
          <a:xfrm>
            <a:off x="983432" y="400506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216BF1-2E21-C222-16D7-4256D78A8F74}"/>
              </a:ext>
            </a:extLst>
          </p:cNvPr>
          <p:cNvSpPr txBox="1"/>
          <p:nvPr/>
        </p:nvSpPr>
        <p:spPr bwMode="auto">
          <a:xfrm>
            <a:off x="983432" y="405456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00CC59-CD56-2EF9-D3A2-3378C46605A0}"/>
              </a:ext>
            </a:extLst>
          </p:cNvPr>
          <p:cNvCxnSpPr>
            <a:stCxn id="43" idx="1"/>
          </p:cNvCxnSpPr>
          <p:nvPr/>
        </p:nvCxnSpPr>
        <p:spPr bwMode="auto">
          <a:xfrm flipH="1">
            <a:off x="76740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6C767E-6E7C-DF0B-3FFD-49C973175DFF}"/>
              </a:ext>
            </a:extLst>
          </p:cNvPr>
          <p:cNvCxnSpPr/>
          <p:nvPr/>
        </p:nvCxnSpPr>
        <p:spPr bwMode="auto">
          <a:xfrm flipH="1">
            <a:off x="202762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B415F6F-7235-A4C9-C8E0-280EC0AF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151175"/>
            <a:ext cx="888783" cy="840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F746A9-226F-F439-04A8-C9F4D181906F}"/>
              </a:ext>
            </a:extLst>
          </p:cNvPr>
          <p:cNvSpPr txBox="1"/>
          <p:nvPr/>
        </p:nvSpPr>
        <p:spPr bwMode="auto">
          <a:xfrm>
            <a:off x="983432" y="5472226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R</a:t>
            </a:r>
            <a:r>
              <a:rPr lang="en-PL" sz="2500" baseline="-25000" dirty="0"/>
              <a:t>x</a:t>
            </a:r>
            <a:r>
              <a:rPr lang="en-PL" sz="2500" dirty="0"/>
              <a:t>(  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D17963-AA8F-27DF-60D3-4A14AE112B25}"/>
              </a:ext>
            </a:extLst>
          </p:cNvPr>
          <p:cNvCxnSpPr>
            <a:stCxn id="51" idx="1"/>
          </p:cNvCxnSpPr>
          <p:nvPr/>
        </p:nvCxnSpPr>
        <p:spPr bwMode="auto">
          <a:xfrm flipH="1">
            <a:off x="76740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BD0F99-57C0-5C7B-6660-918173151992}"/>
              </a:ext>
            </a:extLst>
          </p:cNvPr>
          <p:cNvCxnSpPr/>
          <p:nvPr/>
        </p:nvCxnSpPr>
        <p:spPr bwMode="auto">
          <a:xfrm flipH="1">
            <a:off x="202762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5ADD853-ABA6-6B5E-029F-72FE3B0CB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3" y="2444511"/>
            <a:ext cx="1159274" cy="8404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0E92FA-B72B-6401-5705-6E238C571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623" y="5301208"/>
            <a:ext cx="4104457" cy="84020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30286A-9FCC-DC88-83A0-59DCED1BC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623" y="3933056"/>
            <a:ext cx="1755760" cy="81685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97AAB1-82D0-CF39-0B5B-D81E5AE93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52" y="5611743"/>
            <a:ext cx="151349" cy="2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13675</TotalTime>
  <Words>2898</Words>
  <Application>Microsoft Macintosh PowerPoint</Application>
  <PresentationFormat>Widescreen</PresentationFormat>
  <Paragraphs>606</Paragraphs>
  <Slides>50</Slides>
  <Notes>50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Cambria Math</vt:lpstr>
      <vt:lpstr>Jülich</vt:lpstr>
      <vt:lpstr>Quantum Computing in Remote Sensing</vt:lpstr>
      <vt:lpstr>QUEST TC</vt:lpstr>
      <vt:lpstr>Quantum workshop schedule</vt:lpstr>
      <vt:lpstr>Textbooks, manuals, materials</vt:lpstr>
      <vt:lpstr> What Is Quantum Computing?</vt:lpstr>
      <vt:lpstr>Computation as a physical process</vt:lpstr>
      <vt:lpstr>Quantum computation split: computing &amp; measurement</vt:lpstr>
      <vt:lpstr>Quantum Computations: basic objects</vt:lpstr>
      <vt:lpstr>Quantum Computation: basic operations</vt:lpstr>
      <vt:lpstr>Quantum Computation: basic operations</vt:lpstr>
      <vt:lpstr>Quantum Computation: basic objects</vt:lpstr>
      <vt:lpstr>Quantum Computation: basic objects</vt:lpstr>
      <vt:lpstr>Creating entangled states – two-qubit gates</vt:lpstr>
      <vt:lpstr>Density matrices</vt:lpstr>
      <vt:lpstr>Trace operation</vt:lpstr>
      <vt:lpstr>Measurement</vt:lpstr>
      <vt:lpstr>Applications of quantum computing</vt:lpstr>
      <vt:lpstr>Driving questions</vt:lpstr>
      <vt:lpstr>What is machine learning?</vt:lpstr>
      <vt:lpstr>What about a quantum model?</vt:lpstr>
      <vt:lpstr>What about quantum data?</vt:lpstr>
      <vt:lpstr>What about both?</vt:lpstr>
      <vt:lpstr>What about both?</vt:lpstr>
      <vt:lpstr>What is quantum machine learning (with classical data)?</vt:lpstr>
      <vt:lpstr>Encoding classical data into a quantum circuit</vt:lpstr>
      <vt:lpstr>Angle encoding</vt:lpstr>
      <vt:lpstr>Amplitude encoding</vt:lpstr>
      <vt:lpstr>Basis encoding</vt:lpstr>
      <vt:lpstr>ZZ-feature map</vt:lpstr>
      <vt:lpstr>How to encode data into a quantum circuit?</vt:lpstr>
      <vt:lpstr>Quick recap: binary classification</vt:lpstr>
      <vt:lpstr>Linear classifiers</vt:lpstr>
      <vt:lpstr>Feature maps for higher dimensional spaces</vt:lpstr>
      <vt:lpstr>The kernel trick</vt:lpstr>
      <vt:lpstr>Quantum kernels</vt:lpstr>
      <vt:lpstr>Quantum kernels</vt:lpstr>
      <vt:lpstr>QML is basically a fancy kernel machine</vt:lpstr>
      <vt:lpstr>Example: quantum kernels for cloud detection</vt:lpstr>
      <vt:lpstr>Variational quantum algorithms</vt:lpstr>
      <vt:lpstr>Variational quantum algorithms</vt:lpstr>
      <vt:lpstr>Variational quantum classifier</vt:lpstr>
      <vt:lpstr>VQC is the quantum cousin of MLP</vt:lpstr>
      <vt:lpstr>Quantum neural networks</vt:lpstr>
      <vt:lpstr>Example: quantum neural networks for image classification</vt:lpstr>
      <vt:lpstr>Some QML approaches in Earth observation</vt:lpstr>
      <vt:lpstr>Some QML approaches in Earth observation</vt:lpstr>
      <vt:lpstr>Why bothering with QML?</vt:lpstr>
      <vt:lpstr>Some limitations of QML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Artur Miroszewski</cp:lastModifiedBy>
  <cp:revision>160</cp:revision>
  <dcterms:created xsi:type="dcterms:W3CDTF">2019-11-11T12:51:38Z</dcterms:created>
  <dcterms:modified xsi:type="dcterms:W3CDTF">2025-12-09T06:12:16Z</dcterms:modified>
</cp:coreProperties>
</file>